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64" r:id="rId3"/>
    <p:sldId id="259" r:id="rId4"/>
    <p:sldId id="263" r:id="rId5"/>
    <p:sldId id="266" r:id="rId6"/>
    <p:sldId id="262" r:id="rId7"/>
    <p:sldId id="265"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528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551C3E-8368-4C71-A7D9-B54D7F697AB6}" type="datetimeFigureOut">
              <a:rPr lang="en-US" smtClean="0"/>
              <a:t>12/17/2020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A9B26E-4C0C-44FE-BA52-D11897603C75}" type="slidenum">
              <a:rPr lang="en-US" smtClean="0"/>
              <a:t>‹#›</a:t>
            </a:fld>
            <a:endParaRPr lang="en-US"/>
          </a:p>
        </p:txBody>
      </p:sp>
    </p:spTree>
    <p:extLst>
      <p:ext uri="{BB962C8B-B14F-4D97-AF65-F5344CB8AC3E}">
        <p14:creationId xmlns:p14="http://schemas.microsoft.com/office/powerpoint/2010/main" val="3124707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6" name="Shape 676"/>
          <p:cNvSpPr>
            <a:spLocks noGrp="1" noRot="1" noChangeAspect="1"/>
          </p:cNvSpPr>
          <p:nvPr>
            <p:ph type="sldImg"/>
          </p:nvPr>
        </p:nvSpPr>
        <p:spPr>
          <a:prstGeom prst="rect">
            <a:avLst/>
          </a:prstGeom>
        </p:spPr>
        <p:txBody>
          <a:bodyPr/>
          <a:lstStyle/>
          <a:p>
            <a:endParaRPr/>
          </a:p>
        </p:txBody>
      </p:sp>
      <p:sp>
        <p:nvSpPr>
          <p:cNvPr id="677" name="Shape 677"/>
          <p:cNvSpPr>
            <a:spLocks noGrp="1"/>
          </p:cNvSpPr>
          <p:nvPr>
            <p:ph type="body" sz="quarter" idx="1"/>
          </p:nvPr>
        </p:nvSpPr>
        <p:spPr>
          <a:prstGeom prst="rect">
            <a:avLst/>
          </a:prstGeom>
        </p:spPr>
        <p:txBody>
          <a:bodyPr/>
          <a:lstStyle/>
          <a:p>
            <a:r>
              <a:t>Number of registered recreational boating vessels in the U.S. from 2000 to 2018</a:t>
            </a:r>
          </a:p>
          <a:p>
            <a:r>
              <a:t>(in millions)</a:t>
            </a:r>
          </a:p>
          <a:p>
            <a:endParaRPr/>
          </a:p>
          <a:p>
            <a:r>
              <a:t>Peak: 2005: 12.94 mil</a:t>
            </a:r>
          </a:p>
          <a:p>
            <a:r>
              <a:t>Lowest:2014:11.8 mil</a:t>
            </a:r>
          </a:p>
          <a:p>
            <a:endParaRPr/>
          </a:p>
          <a:p>
            <a:r>
              <a:t>2018:11.85 mil</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01D43-ED30-45E0-90E5-309DA7F4E69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8944994-825A-45A9-AE76-34392DE06AB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724D0FE-4896-4DD3-A546-6675A9ADF355}"/>
              </a:ext>
            </a:extLst>
          </p:cNvPr>
          <p:cNvSpPr>
            <a:spLocks noGrp="1"/>
          </p:cNvSpPr>
          <p:nvPr>
            <p:ph type="dt" sz="half" idx="10"/>
          </p:nvPr>
        </p:nvSpPr>
        <p:spPr/>
        <p:txBody>
          <a:bodyPr/>
          <a:lstStyle/>
          <a:p>
            <a:fld id="{D89637C5-7893-4E95-9A2A-471D36745942}" type="datetimeFigureOut">
              <a:rPr lang="en-US" smtClean="0"/>
              <a:t>12/17/2020</a:t>
            </a:fld>
            <a:endParaRPr lang="en-US"/>
          </a:p>
        </p:txBody>
      </p:sp>
      <p:sp>
        <p:nvSpPr>
          <p:cNvPr id="5" name="Footer Placeholder 4">
            <a:extLst>
              <a:ext uri="{FF2B5EF4-FFF2-40B4-BE49-F238E27FC236}">
                <a16:creationId xmlns:a16="http://schemas.microsoft.com/office/drawing/2014/main" id="{85748BAE-BE00-43F2-8015-5D612CC728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7DDC74-E751-4343-96A2-8E193ECCC1FC}"/>
              </a:ext>
            </a:extLst>
          </p:cNvPr>
          <p:cNvSpPr>
            <a:spLocks noGrp="1"/>
          </p:cNvSpPr>
          <p:nvPr>
            <p:ph type="sldNum" sz="quarter" idx="12"/>
          </p:nvPr>
        </p:nvSpPr>
        <p:spPr/>
        <p:txBody>
          <a:bodyPr/>
          <a:lstStyle/>
          <a:p>
            <a:fld id="{39520E65-BE33-4C30-8025-4A509C85ADB8}" type="slidenum">
              <a:rPr lang="en-US" smtClean="0"/>
              <a:t>‹#›</a:t>
            </a:fld>
            <a:endParaRPr lang="en-US"/>
          </a:p>
        </p:txBody>
      </p:sp>
    </p:spTree>
    <p:extLst>
      <p:ext uri="{BB962C8B-B14F-4D97-AF65-F5344CB8AC3E}">
        <p14:creationId xmlns:p14="http://schemas.microsoft.com/office/powerpoint/2010/main" val="5131981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AFDB5-80B8-4812-A824-48D8809FA6A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1FA5FA9-D34A-44A7-BB00-60C6F2F576E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579C1F-3144-4878-9982-4523DCEF75DA}"/>
              </a:ext>
            </a:extLst>
          </p:cNvPr>
          <p:cNvSpPr>
            <a:spLocks noGrp="1"/>
          </p:cNvSpPr>
          <p:nvPr>
            <p:ph type="dt" sz="half" idx="10"/>
          </p:nvPr>
        </p:nvSpPr>
        <p:spPr/>
        <p:txBody>
          <a:bodyPr/>
          <a:lstStyle/>
          <a:p>
            <a:fld id="{D89637C5-7893-4E95-9A2A-471D36745942}" type="datetimeFigureOut">
              <a:rPr lang="en-US" smtClean="0"/>
              <a:t>12/17/2020</a:t>
            </a:fld>
            <a:endParaRPr lang="en-US"/>
          </a:p>
        </p:txBody>
      </p:sp>
      <p:sp>
        <p:nvSpPr>
          <p:cNvPr id="5" name="Footer Placeholder 4">
            <a:extLst>
              <a:ext uri="{FF2B5EF4-FFF2-40B4-BE49-F238E27FC236}">
                <a16:creationId xmlns:a16="http://schemas.microsoft.com/office/drawing/2014/main" id="{AE93D75C-78D3-4C5F-A926-569C44E5F7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7FF6A8-70BF-455A-B609-4E1759CA90CA}"/>
              </a:ext>
            </a:extLst>
          </p:cNvPr>
          <p:cNvSpPr>
            <a:spLocks noGrp="1"/>
          </p:cNvSpPr>
          <p:nvPr>
            <p:ph type="sldNum" sz="quarter" idx="12"/>
          </p:nvPr>
        </p:nvSpPr>
        <p:spPr/>
        <p:txBody>
          <a:bodyPr/>
          <a:lstStyle/>
          <a:p>
            <a:fld id="{39520E65-BE33-4C30-8025-4A509C85ADB8}" type="slidenum">
              <a:rPr lang="en-US" smtClean="0"/>
              <a:t>‹#›</a:t>
            </a:fld>
            <a:endParaRPr lang="en-US"/>
          </a:p>
        </p:txBody>
      </p:sp>
    </p:spTree>
    <p:extLst>
      <p:ext uri="{BB962C8B-B14F-4D97-AF65-F5344CB8AC3E}">
        <p14:creationId xmlns:p14="http://schemas.microsoft.com/office/powerpoint/2010/main" val="16329921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E754F69-82B4-47D4-99D5-D66887381B5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B815C1F-9D6D-4A43-8974-35E394F58BC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184E16-050A-4254-B0A8-4E6B446FADCB}"/>
              </a:ext>
            </a:extLst>
          </p:cNvPr>
          <p:cNvSpPr>
            <a:spLocks noGrp="1"/>
          </p:cNvSpPr>
          <p:nvPr>
            <p:ph type="dt" sz="half" idx="10"/>
          </p:nvPr>
        </p:nvSpPr>
        <p:spPr/>
        <p:txBody>
          <a:bodyPr/>
          <a:lstStyle/>
          <a:p>
            <a:fld id="{D89637C5-7893-4E95-9A2A-471D36745942}" type="datetimeFigureOut">
              <a:rPr lang="en-US" smtClean="0"/>
              <a:t>12/17/2020</a:t>
            </a:fld>
            <a:endParaRPr lang="en-US"/>
          </a:p>
        </p:txBody>
      </p:sp>
      <p:sp>
        <p:nvSpPr>
          <p:cNvPr id="5" name="Footer Placeholder 4">
            <a:extLst>
              <a:ext uri="{FF2B5EF4-FFF2-40B4-BE49-F238E27FC236}">
                <a16:creationId xmlns:a16="http://schemas.microsoft.com/office/drawing/2014/main" id="{09E6BE2F-D6A2-49ED-AC58-47390EDD01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7B335C-29C6-4A47-ACEB-14E815A59AF5}"/>
              </a:ext>
            </a:extLst>
          </p:cNvPr>
          <p:cNvSpPr>
            <a:spLocks noGrp="1"/>
          </p:cNvSpPr>
          <p:nvPr>
            <p:ph type="sldNum" sz="quarter" idx="12"/>
          </p:nvPr>
        </p:nvSpPr>
        <p:spPr/>
        <p:txBody>
          <a:bodyPr/>
          <a:lstStyle/>
          <a:p>
            <a:fld id="{39520E65-BE33-4C30-8025-4A509C85ADB8}" type="slidenum">
              <a:rPr lang="en-US" smtClean="0"/>
              <a:t>‹#›</a:t>
            </a:fld>
            <a:endParaRPr lang="en-US"/>
          </a:p>
        </p:txBody>
      </p:sp>
    </p:spTree>
    <p:extLst>
      <p:ext uri="{BB962C8B-B14F-4D97-AF65-F5344CB8AC3E}">
        <p14:creationId xmlns:p14="http://schemas.microsoft.com/office/powerpoint/2010/main" val="26866729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标题和内容">
    <p:spTree>
      <p:nvGrpSpPr>
        <p:cNvPr id="1" name=""/>
        <p:cNvGrpSpPr/>
        <p:nvPr/>
      </p:nvGrpSpPr>
      <p:grpSpPr>
        <a:xfrm>
          <a:off x="0" y="0"/>
          <a:ext cx="0" cy="0"/>
          <a:chOff x="0" y="0"/>
          <a:chExt cx="0" cy="0"/>
        </a:xfrm>
      </p:grpSpPr>
      <p:sp>
        <p:nvSpPr>
          <p:cNvPr id="544" name="Title Text"/>
          <p:cNvSpPr txBox="1">
            <a:spLocks noGrp="1"/>
          </p:cNvSpPr>
          <p:nvPr>
            <p:ph type="title"/>
          </p:nvPr>
        </p:nvSpPr>
        <p:spPr>
          <a:prstGeom prst="rect">
            <a:avLst/>
          </a:prstGeom>
        </p:spPr>
        <p:txBody>
          <a:bodyPr/>
          <a:lstStyle>
            <a:lvl1pPr>
              <a:defRPr>
                <a:solidFill>
                  <a:srgbClr val="000000"/>
                </a:solidFill>
              </a:defRPr>
            </a:lvl1pPr>
          </a:lstStyle>
          <a:p>
            <a:r>
              <a:t>Title Text</a:t>
            </a:r>
          </a:p>
        </p:txBody>
      </p:sp>
      <p:sp>
        <p:nvSpPr>
          <p:cNvPr id="545" name="Body Level One…"/>
          <p:cNvSpPr txBox="1">
            <a:spLocks noGrp="1"/>
          </p:cNvSpPr>
          <p:nvPr>
            <p:ph type="body" idx="1"/>
          </p:nvPr>
        </p:nvSpPr>
        <p:spPr>
          <a:prstGeom prst="rect">
            <a:avLst/>
          </a:prstGeom>
        </p:spPr>
        <p:txBody>
          <a:bodyPr/>
          <a:lstStyle>
            <a:lvl1pPr>
              <a:defRPr>
                <a:solidFill>
                  <a:srgbClr val="000000"/>
                </a:solidFill>
              </a:defRPr>
            </a:lvl1pPr>
            <a:lvl2pPr>
              <a:defRPr>
                <a:solidFill>
                  <a:srgbClr val="000000"/>
                </a:solidFill>
              </a:defRPr>
            </a:lvl2pPr>
            <a:lvl3pPr>
              <a:defRPr>
                <a:solidFill>
                  <a:srgbClr val="000000"/>
                </a:solidFill>
              </a:defRPr>
            </a:lvl3pPr>
            <a:lvl4pPr>
              <a:defRPr>
                <a:solidFill>
                  <a:srgbClr val="000000"/>
                </a:solidFill>
              </a:defRPr>
            </a:lvl4pPr>
            <a:lvl5pPr>
              <a:defRPr>
                <a:solidFill>
                  <a:srgbClr val="000000"/>
                </a:solidFill>
              </a:defRPr>
            </a:lvl5pPr>
          </a:lstStyle>
          <a:p>
            <a:r>
              <a:t>Body Level One</a:t>
            </a:r>
          </a:p>
          <a:p>
            <a:pPr lvl="1"/>
            <a:r>
              <a:t>Body Level Two</a:t>
            </a:r>
          </a:p>
          <a:p>
            <a:pPr lvl="2"/>
            <a:r>
              <a:t>Body Level Three</a:t>
            </a:r>
          </a:p>
          <a:p>
            <a:pPr lvl="3"/>
            <a:r>
              <a:t>Body Level Four</a:t>
            </a:r>
          </a:p>
          <a:p>
            <a:pPr lvl="4"/>
            <a:r>
              <a:t>Body Level Five</a:t>
            </a:r>
          </a:p>
        </p:txBody>
      </p:sp>
      <p:sp>
        <p:nvSpPr>
          <p:cNvPr id="546" name="Slide Number"/>
          <p:cNvSpPr txBox="1">
            <a:spLocks noGrp="1"/>
          </p:cNvSpPr>
          <p:nvPr>
            <p:ph type="sldNum" sz="quarter" idx="2"/>
          </p:nvPr>
        </p:nvSpPr>
        <p:spPr>
          <a:prstGeom prst="rect">
            <a:avLst/>
          </a:prstGeom>
        </p:spPr>
        <p:txBody>
          <a:bodyPr/>
          <a:lstStyle>
            <a:lvl1pPr>
              <a:defRPr>
                <a:solidFill>
                  <a:srgbClr val="888888"/>
                </a:solidFill>
              </a:defRPr>
            </a:lvl1pPr>
          </a:lstStyle>
          <a:p>
            <a:fld id="{86CB4B4D-7CA3-9044-876B-883B54F8677D}" type="slidenum">
              <a:t>‹#›</a:t>
            </a:fld>
            <a:endParaRPr/>
          </a:p>
        </p:txBody>
      </p:sp>
    </p:spTree>
    <p:extLst>
      <p:ext uri="{BB962C8B-B14F-4D97-AF65-F5344CB8AC3E}">
        <p14:creationId xmlns:p14="http://schemas.microsoft.com/office/powerpoint/2010/main" val="198012151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107CA-4138-4C07-BA95-4ADC383D0D7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5CC92B-4883-464E-8487-E6932B16CB9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ABECC6-955B-4DD1-88AD-D4134FED6E5F}"/>
              </a:ext>
            </a:extLst>
          </p:cNvPr>
          <p:cNvSpPr>
            <a:spLocks noGrp="1"/>
          </p:cNvSpPr>
          <p:nvPr>
            <p:ph type="dt" sz="half" idx="10"/>
          </p:nvPr>
        </p:nvSpPr>
        <p:spPr/>
        <p:txBody>
          <a:bodyPr/>
          <a:lstStyle/>
          <a:p>
            <a:fld id="{D89637C5-7893-4E95-9A2A-471D36745942}" type="datetimeFigureOut">
              <a:rPr lang="en-US" smtClean="0"/>
              <a:t>12/17/2020</a:t>
            </a:fld>
            <a:endParaRPr lang="en-US"/>
          </a:p>
        </p:txBody>
      </p:sp>
      <p:sp>
        <p:nvSpPr>
          <p:cNvPr id="5" name="Footer Placeholder 4">
            <a:extLst>
              <a:ext uri="{FF2B5EF4-FFF2-40B4-BE49-F238E27FC236}">
                <a16:creationId xmlns:a16="http://schemas.microsoft.com/office/drawing/2014/main" id="{654C4F6D-7166-4C16-A03A-71391B557C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C1460B-5E9C-4F08-9AAD-57B76B42B39B}"/>
              </a:ext>
            </a:extLst>
          </p:cNvPr>
          <p:cNvSpPr>
            <a:spLocks noGrp="1"/>
          </p:cNvSpPr>
          <p:nvPr>
            <p:ph type="sldNum" sz="quarter" idx="12"/>
          </p:nvPr>
        </p:nvSpPr>
        <p:spPr/>
        <p:txBody>
          <a:bodyPr/>
          <a:lstStyle/>
          <a:p>
            <a:fld id="{39520E65-BE33-4C30-8025-4A509C85ADB8}" type="slidenum">
              <a:rPr lang="en-US" smtClean="0"/>
              <a:t>‹#›</a:t>
            </a:fld>
            <a:endParaRPr lang="en-US"/>
          </a:p>
        </p:txBody>
      </p:sp>
    </p:spTree>
    <p:extLst>
      <p:ext uri="{BB962C8B-B14F-4D97-AF65-F5344CB8AC3E}">
        <p14:creationId xmlns:p14="http://schemas.microsoft.com/office/powerpoint/2010/main" val="275172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1DF06-BC84-4BCA-81AA-DCD13AB5D0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571A455-0F71-4FF1-B1C7-145D7C62E1D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56525FA-0E00-44A2-B215-4B8492273433}"/>
              </a:ext>
            </a:extLst>
          </p:cNvPr>
          <p:cNvSpPr>
            <a:spLocks noGrp="1"/>
          </p:cNvSpPr>
          <p:nvPr>
            <p:ph type="dt" sz="half" idx="10"/>
          </p:nvPr>
        </p:nvSpPr>
        <p:spPr/>
        <p:txBody>
          <a:bodyPr/>
          <a:lstStyle/>
          <a:p>
            <a:fld id="{D89637C5-7893-4E95-9A2A-471D36745942}" type="datetimeFigureOut">
              <a:rPr lang="en-US" smtClean="0"/>
              <a:t>12/17/2020</a:t>
            </a:fld>
            <a:endParaRPr lang="en-US"/>
          </a:p>
        </p:txBody>
      </p:sp>
      <p:sp>
        <p:nvSpPr>
          <p:cNvPr id="5" name="Footer Placeholder 4">
            <a:extLst>
              <a:ext uri="{FF2B5EF4-FFF2-40B4-BE49-F238E27FC236}">
                <a16:creationId xmlns:a16="http://schemas.microsoft.com/office/drawing/2014/main" id="{37D13C4F-036A-441D-B4CF-ECED94EF95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F3BF07-BE68-494A-92AD-97F984DF8836}"/>
              </a:ext>
            </a:extLst>
          </p:cNvPr>
          <p:cNvSpPr>
            <a:spLocks noGrp="1"/>
          </p:cNvSpPr>
          <p:nvPr>
            <p:ph type="sldNum" sz="quarter" idx="12"/>
          </p:nvPr>
        </p:nvSpPr>
        <p:spPr/>
        <p:txBody>
          <a:bodyPr/>
          <a:lstStyle/>
          <a:p>
            <a:fld id="{39520E65-BE33-4C30-8025-4A509C85ADB8}" type="slidenum">
              <a:rPr lang="en-US" smtClean="0"/>
              <a:t>‹#›</a:t>
            </a:fld>
            <a:endParaRPr lang="en-US"/>
          </a:p>
        </p:txBody>
      </p:sp>
    </p:spTree>
    <p:extLst>
      <p:ext uri="{BB962C8B-B14F-4D97-AF65-F5344CB8AC3E}">
        <p14:creationId xmlns:p14="http://schemas.microsoft.com/office/powerpoint/2010/main" val="31489552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7F9AE-CEE8-487C-B9F6-BC672D4D6D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2FBB7E4-D1BF-4205-8D51-9B98C56CCF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22EA007-B3F5-40A1-9023-6A8EF47B128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D312BF8-A156-4C4E-8714-62AB9189B88F}"/>
              </a:ext>
            </a:extLst>
          </p:cNvPr>
          <p:cNvSpPr>
            <a:spLocks noGrp="1"/>
          </p:cNvSpPr>
          <p:nvPr>
            <p:ph type="dt" sz="half" idx="10"/>
          </p:nvPr>
        </p:nvSpPr>
        <p:spPr/>
        <p:txBody>
          <a:bodyPr/>
          <a:lstStyle/>
          <a:p>
            <a:fld id="{D89637C5-7893-4E95-9A2A-471D36745942}" type="datetimeFigureOut">
              <a:rPr lang="en-US" smtClean="0"/>
              <a:t>12/17/2020</a:t>
            </a:fld>
            <a:endParaRPr lang="en-US"/>
          </a:p>
        </p:txBody>
      </p:sp>
      <p:sp>
        <p:nvSpPr>
          <p:cNvPr id="6" name="Footer Placeholder 5">
            <a:extLst>
              <a:ext uri="{FF2B5EF4-FFF2-40B4-BE49-F238E27FC236}">
                <a16:creationId xmlns:a16="http://schemas.microsoft.com/office/drawing/2014/main" id="{2C4F9D2C-A6C1-46C5-ABDE-4A61DAED7C4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23335A-F23C-47DB-A9CD-F2715A5F3ED2}"/>
              </a:ext>
            </a:extLst>
          </p:cNvPr>
          <p:cNvSpPr>
            <a:spLocks noGrp="1"/>
          </p:cNvSpPr>
          <p:nvPr>
            <p:ph type="sldNum" sz="quarter" idx="12"/>
          </p:nvPr>
        </p:nvSpPr>
        <p:spPr/>
        <p:txBody>
          <a:bodyPr/>
          <a:lstStyle/>
          <a:p>
            <a:fld id="{39520E65-BE33-4C30-8025-4A509C85ADB8}" type="slidenum">
              <a:rPr lang="en-US" smtClean="0"/>
              <a:t>‹#›</a:t>
            </a:fld>
            <a:endParaRPr lang="en-US"/>
          </a:p>
        </p:txBody>
      </p:sp>
    </p:spTree>
    <p:extLst>
      <p:ext uri="{BB962C8B-B14F-4D97-AF65-F5344CB8AC3E}">
        <p14:creationId xmlns:p14="http://schemas.microsoft.com/office/powerpoint/2010/main" val="26913919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E6590-18C7-43AA-8BAD-418F2CAF98A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7FFA393-3915-47A1-B13F-DF937763CA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BE48159-BF84-4656-BA76-FC940FBF4AB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BC3B35D-D97E-430B-A5DA-97A47B4459D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FBE6379-9801-4BE0-9FB5-B74BFC3D32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05E904E-D2D1-4827-8D2B-06933E3771B1}"/>
              </a:ext>
            </a:extLst>
          </p:cNvPr>
          <p:cNvSpPr>
            <a:spLocks noGrp="1"/>
          </p:cNvSpPr>
          <p:nvPr>
            <p:ph type="dt" sz="half" idx="10"/>
          </p:nvPr>
        </p:nvSpPr>
        <p:spPr/>
        <p:txBody>
          <a:bodyPr/>
          <a:lstStyle/>
          <a:p>
            <a:fld id="{D89637C5-7893-4E95-9A2A-471D36745942}" type="datetimeFigureOut">
              <a:rPr lang="en-US" smtClean="0"/>
              <a:t>12/17/2020</a:t>
            </a:fld>
            <a:endParaRPr lang="en-US"/>
          </a:p>
        </p:txBody>
      </p:sp>
      <p:sp>
        <p:nvSpPr>
          <p:cNvPr id="8" name="Footer Placeholder 7">
            <a:extLst>
              <a:ext uri="{FF2B5EF4-FFF2-40B4-BE49-F238E27FC236}">
                <a16:creationId xmlns:a16="http://schemas.microsoft.com/office/drawing/2014/main" id="{E1352321-5F73-4DA6-97DA-5CF105F9AC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394A2A-E1BA-4519-9337-8CE162F8C6CD}"/>
              </a:ext>
            </a:extLst>
          </p:cNvPr>
          <p:cNvSpPr>
            <a:spLocks noGrp="1"/>
          </p:cNvSpPr>
          <p:nvPr>
            <p:ph type="sldNum" sz="quarter" idx="12"/>
          </p:nvPr>
        </p:nvSpPr>
        <p:spPr/>
        <p:txBody>
          <a:bodyPr/>
          <a:lstStyle/>
          <a:p>
            <a:fld id="{39520E65-BE33-4C30-8025-4A509C85ADB8}" type="slidenum">
              <a:rPr lang="en-US" smtClean="0"/>
              <a:t>‹#›</a:t>
            </a:fld>
            <a:endParaRPr lang="en-US"/>
          </a:p>
        </p:txBody>
      </p:sp>
    </p:spTree>
    <p:extLst>
      <p:ext uri="{BB962C8B-B14F-4D97-AF65-F5344CB8AC3E}">
        <p14:creationId xmlns:p14="http://schemas.microsoft.com/office/powerpoint/2010/main" val="686761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8E5D8-111A-4684-BB76-BA187BF4AF8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F96A4F4-8D7A-47C4-91E0-069EDE32329D}"/>
              </a:ext>
            </a:extLst>
          </p:cNvPr>
          <p:cNvSpPr>
            <a:spLocks noGrp="1"/>
          </p:cNvSpPr>
          <p:nvPr>
            <p:ph type="dt" sz="half" idx="10"/>
          </p:nvPr>
        </p:nvSpPr>
        <p:spPr/>
        <p:txBody>
          <a:bodyPr/>
          <a:lstStyle/>
          <a:p>
            <a:fld id="{D89637C5-7893-4E95-9A2A-471D36745942}" type="datetimeFigureOut">
              <a:rPr lang="en-US" smtClean="0"/>
              <a:t>12/17/2020</a:t>
            </a:fld>
            <a:endParaRPr lang="en-US"/>
          </a:p>
        </p:txBody>
      </p:sp>
      <p:sp>
        <p:nvSpPr>
          <p:cNvPr id="4" name="Footer Placeholder 3">
            <a:extLst>
              <a:ext uri="{FF2B5EF4-FFF2-40B4-BE49-F238E27FC236}">
                <a16:creationId xmlns:a16="http://schemas.microsoft.com/office/drawing/2014/main" id="{07A6281A-B17D-48D2-AB80-019FBE1DB4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8847299-E95B-4A4F-B8EB-A7CFD34F8818}"/>
              </a:ext>
            </a:extLst>
          </p:cNvPr>
          <p:cNvSpPr>
            <a:spLocks noGrp="1"/>
          </p:cNvSpPr>
          <p:nvPr>
            <p:ph type="sldNum" sz="quarter" idx="12"/>
          </p:nvPr>
        </p:nvSpPr>
        <p:spPr/>
        <p:txBody>
          <a:bodyPr/>
          <a:lstStyle/>
          <a:p>
            <a:fld id="{39520E65-BE33-4C30-8025-4A509C85ADB8}" type="slidenum">
              <a:rPr lang="en-US" smtClean="0"/>
              <a:t>‹#›</a:t>
            </a:fld>
            <a:endParaRPr lang="en-US"/>
          </a:p>
        </p:txBody>
      </p:sp>
    </p:spTree>
    <p:extLst>
      <p:ext uri="{BB962C8B-B14F-4D97-AF65-F5344CB8AC3E}">
        <p14:creationId xmlns:p14="http://schemas.microsoft.com/office/powerpoint/2010/main" val="32438104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D6A459-80EF-4591-896C-E6CAC2220327}"/>
              </a:ext>
            </a:extLst>
          </p:cNvPr>
          <p:cNvSpPr>
            <a:spLocks noGrp="1"/>
          </p:cNvSpPr>
          <p:nvPr>
            <p:ph type="dt" sz="half" idx="10"/>
          </p:nvPr>
        </p:nvSpPr>
        <p:spPr/>
        <p:txBody>
          <a:bodyPr/>
          <a:lstStyle/>
          <a:p>
            <a:fld id="{D89637C5-7893-4E95-9A2A-471D36745942}" type="datetimeFigureOut">
              <a:rPr lang="en-US" smtClean="0"/>
              <a:t>12/17/2020</a:t>
            </a:fld>
            <a:endParaRPr lang="en-US"/>
          </a:p>
        </p:txBody>
      </p:sp>
      <p:sp>
        <p:nvSpPr>
          <p:cNvPr id="3" name="Footer Placeholder 2">
            <a:extLst>
              <a:ext uri="{FF2B5EF4-FFF2-40B4-BE49-F238E27FC236}">
                <a16:creationId xmlns:a16="http://schemas.microsoft.com/office/drawing/2014/main" id="{20CAFAD0-8540-4382-B6E1-DDA0CF3EE44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2E415A7-9C67-426F-8431-EEEB68777F73}"/>
              </a:ext>
            </a:extLst>
          </p:cNvPr>
          <p:cNvSpPr>
            <a:spLocks noGrp="1"/>
          </p:cNvSpPr>
          <p:nvPr>
            <p:ph type="sldNum" sz="quarter" idx="12"/>
          </p:nvPr>
        </p:nvSpPr>
        <p:spPr/>
        <p:txBody>
          <a:bodyPr/>
          <a:lstStyle/>
          <a:p>
            <a:fld id="{39520E65-BE33-4C30-8025-4A509C85ADB8}" type="slidenum">
              <a:rPr lang="en-US" smtClean="0"/>
              <a:t>‹#›</a:t>
            </a:fld>
            <a:endParaRPr lang="en-US"/>
          </a:p>
        </p:txBody>
      </p:sp>
    </p:spTree>
    <p:extLst>
      <p:ext uri="{BB962C8B-B14F-4D97-AF65-F5344CB8AC3E}">
        <p14:creationId xmlns:p14="http://schemas.microsoft.com/office/powerpoint/2010/main" val="38016219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E37A2-4443-42FB-8BE0-89404644A0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77CC5B1-261C-4923-AEF0-A1BD5C0A10E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2585BA-A83F-4849-99B5-EBEF7FCB81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FDDC95-CE41-4858-841D-7D1B6F0C2AFE}"/>
              </a:ext>
            </a:extLst>
          </p:cNvPr>
          <p:cNvSpPr>
            <a:spLocks noGrp="1"/>
          </p:cNvSpPr>
          <p:nvPr>
            <p:ph type="dt" sz="half" idx="10"/>
          </p:nvPr>
        </p:nvSpPr>
        <p:spPr/>
        <p:txBody>
          <a:bodyPr/>
          <a:lstStyle/>
          <a:p>
            <a:fld id="{D89637C5-7893-4E95-9A2A-471D36745942}" type="datetimeFigureOut">
              <a:rPr lang="en-US" smtClean="0"/>
              <a:t>12/17/2020</a:t>
            </a:fld>
            <a:endParaRPr lang="en-US"/>
          </a:p>
        </p:txBody>
      </p:sp>
      <p:sp>
        <p:nvSpPr>
          <p:cNvPr id="6" name="Footer Placeholder 5">
            <a:extLst>
              <a:ext uri="{FF2B5EF4-FFF2-40B4-BE49-F238E27FC236}">
                <a16:creationId xmlns:a16="http://schemas.microsoft.com/office/drawing/2014/main" id="{A332F4A2-51A7-40F3-B7E9-0A1F4AFA62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A34692-1459-4D29-B5F3-1CC063B83DDA}"/>
              </a:ext>
            </a:extLst>
          </p:cNvPr>
          <p:cNvSpPr>
            <a:spLocks noGrp="1"/>
          </p:cNvSpPr>
          <p:nvPr>
            <p:ph type="sldNum" sz="quarter" idx="12"/>
          </p:nvPr>
        </p:nvSpPr>
        <p:spPr/>
        <p:txBody>
          <a:bodyPr/>
          <a:lstStyle/>
          <a:p>
            <a:fld id="{39520E65-BE33-4C30-8025-4A509C85ADB8}" type="slidenum">
              <a:rPr lang="en-US" smtClean="0"/>
              <a:t>‹#›</a:t>
            </a:fld>
            <a:endParaRPr lang="en-US"/>
          </a:p>
        </p:txBody>
      </p:sp>
    </p:spTree>
    <p:extLst>
      <p:ext uri="{BB962C8B-B14F-4D97-AF65-F5344CB8AC3E}">
        <p14:creationId xmlns:p14="http://schemas.microsoft.com/office/powerpoint/2010/main" val="31910309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8E0BB-3E7B-47B1-8C16-03E0800F60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6408415-AA90-49C2-97D4-68C097E50CC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637BD95-435A-4E16-A202-5CE936CC3B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02F3AC2-277B-4A78-BCF8-3F3ADDD0D635}"/>
              </a:ext>
            </a:extLst>
          </p:cNvPr>
          <p:cNvSpPr>
            <a:spLocks noGrp="1"/>
          </p:cNvSpPr>
          <p:nvPr>
            <p:ph type="dt" sz="half" idx="10"/>
          </p:nvPr>
        </p:nvSpPr>
        <p:spPr/>
        <p:txBody>
          <a:bodyPr/>
          <a:lstStyle/>
          <a:p>
            <a:fld id="{D89637C5-7893-4E95-9A2A-471D36745942}" type="datetimeFigureOut">
              <a:rPr lang="en-US" smtClean="0"/>
              <a:t>12/17/2020</a:t>
            </a:fld>
            <a:endParaRPr lang="en-US"/>
          </a:p>
        </p:txBody>
      </p:sp>
      <p:sp>
        <p:nvSpPr>
          <p:cNvPr id="6" name="Footer Placeholder 5">
            <a:extLst>
              <a:ext uri="{FF2B5EF4-FFF2-40B4-BE49-F238E27FC236}">
                <a16:creationId xmlns:a16="http://schemas.microsoft.com/office/drawing/2014/main" id="{3414753A-B79D-4214-A3B0-A735C66D8E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52C131-12B1-4149-BE75-106F6BB21E61}"/>
              </a:ext>
            </a:extLst>
          </p:cNvPr>
          <p:cNvSpPr>
            <a:spLocks noGrp="1"/>
          </p:cNvSpPr>
          <p:nvPr>
            <p:ph type="sldNum" sz="quarter" idx="12"/>
          </p:nvPr>
        </p:nvSpPr>
        <p:spPr/>
        <p:txBody>
          <a:bodyPr/>
          <a:lstStyle/>
          <a:p>
            <a:fld id="{39520E65-BE33-4C30-8025-4A509C85ADB8}" type="slidenum">
              <a:rPr lang="en-US" smtClean="0"/>
              <a:t>‹#›</a:t>
            </a:fld>
            <a:endParaRPr lang="en-US"/>
          </a:p>
        </p:txBody>
      </p:sp>
    </p:spTree>
    <p:extLst>
      <p:ext uri="{BB962C8B-B14F-4D97-AF65-F5344CB8AC3E}">
        <p14:creationId xmlns:p14="http://schemas.microsoft.com/office/powerpoint/2010/main" val="5040065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930EA3F-B770-460E-9A79-24D02A464EA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74B3994-D41A-4B8E-A3B9-848F41D413A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90422A-640E-4B56-BAF8-E74F6E01B0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9637C5-7893-4E95-9A2A-471D36745942}" type="datetimeFigureOut">
              <a:rPr lang="en-US" smtClean="0"/>
              <a:t>12/17/2020</a:t>
            </a:fld>
            <a:endParaRPr lang="en-US"/>
          </a:p>
        </p:txBody>
      </p:sp>
      <p:sp>
        <p:nvSpPr>
          <p:cNvPr id="5" name="Footer Placeholder 4">
            <a:extLst>
              <a:ext uri="{FF2B5EF4-FFF2-40B4-BE49-F238E27FC236}">
                <a16:creationId xmlns:a16="http://schemas.microsoft.com/office/drawing/2014/main" id="{68AD47DC-D483-4611-97C9-829FD05346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EC23FEC-A82A-485B-9097-5B89A4C7EDD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9520E65-BE33-4C30-8025-4A509C85ADB8}" type="slidenum">
              <a:rPr lang="en-US" smtClean="0"/>
              <a:t>‹#›</a:t>
            </a:fld>
            <a:endParaRPr lang="en-US"/>
          </a:p>
        </p:txBody>
      </p:sp>
    </p:spTree>
    <p:extLst>
      <p:ext uri="{BB962C8B-B14F-4D97-AF65-F5344CB8AC3E}">
        <p14:creationId xmlns:p14="http://schemas.microsoft.com/office/powerpoint/2010/main" val="28865691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E878A8C-61CC-4552-9DC5-6F151E1ADFFA}"/>
              </a:ext>
            </a:extLst>
          </p:cNvPr>
          <p:cNvPicPr>
            <a:picLocks noChangeAspect="1"/>
          </p:cNvPicPr>
          <p:nvPr/>
        </p:nvPicPr>
        <p:blipFill rotWithShape="1">
          <a:blip r:embed="rId2"/>
          <a:srcRect r="5986"/>
          <a:stretch/>
        </p:blipFill>
        <p:spPr>
          <a:xfrm>
            <a:off x="15826" y="-1"/>
            <a:ext cx="12176174" cy="4638675"/>
          </a:xfrm>
          <a:prstGeom prst="rect">
            <a:avLst/>
          </a:prstGeom>
        </p:spPr>
      </p:pic>
      <p:sp>
        <p:nvSpPr>
          <p:cNvPr id="6" name="Title 1">
            <a:extLst>
              <a:ext uri="{FF2B5EF4-FFF2-40B4-BE49-F238E27FC236}">
                <a16:creationId xmlns:a16="http://schemas.microsoft.com/office/drawing/2014/main" id="{22381000-D4A0-4E6B-BF9B-457F8B073354}"/>
              </a:ext>
            </a:extLst>
          </p:cNvPr>
          <p:cNvSpPr txBox="1">
            <a:spLocks/>
          </p:cNvSpPr>
          <p:nvPr/>
        </p:nvSpPr>
        <p:spPr>
          <a:xfrm>
            <a:off x="15826" y="5254307"/>
            <a:ext cx="11708814" cy="135731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n-US" sz="5000" b="1" dirty="0">
                <a:solidFill>
                  <a:schemeClr val="tx2">
                    <a:lumMod val="75000"/>
                  </a:schemeClr>
                </a:solidFill>
                <a:effectLst>
                  <a:outerShdw blurRad="38100" dist="38100" dir="2700000" algn="tl">
                    <a:srgbClr val="000000">
                      <a:alpha val="43137"/>
                    </a:srgbClr>
                  </a:outerShdw>
                </a:effectLst>
                <a:latin typeface="Helvetica Neue"/>
              </a:rPr>
              <a:t>How to prevent  Illinois Exodus?</a:t>
            </a:r>
          </a:p>
          <a:p>
            <a:pPr algn="r"/>
            <a:r>
              <a:rPr lang="en-US" sz="4400" b="1" dirty="0">
                <a:solidFill>
                  <a:schemeClr val="tx2">
                    <a:lumMod val="75000"/>
                  </a:schemeClr>
                </a:solidFill>
                <a:effectLst>
                  <a:outerShdw blurRad="38100" dist="38100" dir="2700000" algn="tl">
                    <a:srgbClr val="000000">
                      <a:alpha val="43137"/>
                    </a:srgbClr>
                  </a:outerShdw>
                </a:effectLst>
                <a:latin typeface="Helvetica Neue"/>
              </a:rPr>
              <a:t> - S M Nazarat Hossain</a:t>
            </a:r>
          </a:p>
        </p:txBody>
      </p:sp>
      <p:sp>
        <p:nvSpPr>
          <p:cNvPr id="4" name="Title 3">
            <a:extLst>
              <a:ext uri="{FF2B5EF4-FFF2-40B4-BE49-F238E27FC236}">
                <a16:creationId xmlns:a16="http://schemas.microsoft.com/office/drawing/2014/main" id="{FCDC310E-5BB0-4EDE-9874-52F0D14D1F8D}"/>
              </a:ext>
            </a:extLst>
          </p:cNvPr>
          <p:cNvSpPr>
            <a:spLocks noGrp="1"/>
          </p:cNvSpPr>
          <p:nvPr>
            <p:ph type="ctrTitle"/>
          </p:nvPr>
        </p:nvSpPr>
        <p:spPr/>
        <p:txBody>
          <a:bodyPr/>
          <a:lstStyle/>
          <a:p>
            <a:endParaRPr lang="en-US" dirty="0"/>
          </a:p>
        </p:txBody>
      </p:sp>
    </p:spTree>
    <p:extLst>
      <p:ext uri="{BB962C8B-B14F-4D97-AF65-F5344CB8AC3E}">
        <p14:creationId xmlns:p14="http://schemas.microsoft.com/office/powerpoint/2010/main" val="38228392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4FCF7F3-0F03-4F65-BE30-D6D81117F9EC}"/>
              </a:ext>
            </a:extLst>
          </p:cNvPr>
          <p:cNvPicPr>
            <a:picLocks noChangeAspect="1"/>
          </p:cNvPicPr>
          <p:nvPr/>
        </p:nvPicPr>
        <p:blipFill>
          <a:blip r:embed="rId3"/>
          <a:stretch>
            <a:fillRect/>
          </a:stretch>
        </p:blipFill>
        <p:spPr>
          <a:xfrm>
            <a:off x="7893689" y="4821164"/>
            <a:ext cx="3977500" cy="1979195"/>
          </a:xfrm>
          <a:prstGeom prst="rect">
            <a:avLst/>
          </a:prstGeom>
        </p:spPr>
      </p:pic>
      <p:sp>
        <p:nvSpPr>
          <p:cNvPr id="654" name="组合 6"/>
          <p:cNvSpPr txBox="1"/>
          <p:nvPr/>
        </p:nvSpPr>
        <p:spPr>
          <a:xfrm>
            <a:off x="987181" y="261667"/>
            <a:ext cx="4658382" cy="63078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45720" bIns="45720"/>
          <a:lstStyle>
            <a:lvl1pPr>
              <a:defRPr sz="6200" b="1">
                <a:solidFill>
                  <a:schemeClr val="accent5">
                    <a:lumOff val="-5254"/>
                  </a:schemeClr>
                </a:solidFill>
                <a:latin typeface="Helvetica Neue"/>
                <a:ea typeface="Helvetica Neue"/>
                <a:cs typeface="Helvetica Neue"/>
                <a:sym typeface="Helvetica Neue"/>
              </a:defRPr>
            </a:lvl1pPr>
          </a:lstStyle>
          <a:p>
            <a:r>
              <a:rPr sz="3200" dirty="0">
                <a:solidFill>
                  <a:schemeClr val="accent1">
                    <a:lumMod val="50000"/>
                  </a:schemeClr>
                </a:solidFill>
              </a:rPr>
              <a:t>Executive Summary</a:t>
            </a:r>
          </a:p>
        </p:txBody>
      </p:sp>
      <p:sp>
        <p:nvSpPr>
          <p:cNvPr id="655" name="任意多边形 7"/>
          <p:cNvSpPr/>
          <p:nvPr/>
        </p:nvSpPr>
        <p:spPr>
          <a:xfrm>
            <a:off x="0" y="303639"/>
            <a:ext cx="399746" cy="4616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1495" y="21600"/>
                </a:lnTo>
                <a:lnTo>
                  <a:pt x="0" y="21600"/>
                </a:lnTo>
                <a:lnTo>
                  <a:pt x="0" y="0"/>
                </a:lnTo>
                <a:close/>
              </a:path>
            </a:pathLst>
          </a:custGeom>
          <a:gradFill>
            <a:gsLst>
              <a:gs pos="0">
                <a:srgbClr val="4E5458"/>
              </a:gs>
              <a:gs pos="50000">
                <a:srgbClr val="253239"/>
              </a:gs>
              <a:gs pos="100000">
                <a:srgbClr val="202D33"/>
              </a:gs>
            </a:gsLst>
            <a:lin ang="5400000"/>
          </a:gradFill>
          <a:ln w="12700">
            <a:solidFill>
              <a:schemeClr val="accent1"/>
            </a:solidFill>
            <a:miter/>
          </a:ln>
          <a:effectLst>
            <a:outerShdw blurRad="127000" dist="38100" dir="5400000" rotWithShape="0">
              <a:srgbClr val="000000">
                <a:alpha val="63000"/>
              </a:srgbClr>
            </a:outerShdw>
          </a:effectLst>
        </p:spPr>
        <p:txBody>
          <a:bodyPr lIns="0" tIns="0" rIns="0" bIns="0" anchor="ctr"/>
          <a:lstStyle/>
          <a:p>
            <a:pPr>
              <a:defRPr>
                <a:solidFill>
                  <a:srgbClr val="FFFFFF"/>
                </a:solidFill>
              </a:defRPr>
            </a:pPr>
            <a:endParaRPr sz="900"/>
          </a:p>
        </p:txBody>
      </p:sp>
      <p:sp>
        <p:nvSpPr>
          <p:cNvPr id="656" name="任意多边形 12"/>
          <p:cNvSpPr/>
          <p:nvPr/>
        </p:nvSpPr>
        <p:spPr>
          <a:xfrm>
            <a:off x="272168" y="303639"/>
            <a:ext cx="325710" cy="461600"/>
          </a:xfrm>
          <a:custGeom>
            <a:avLst/>
            <a:gdLst/>
            <a:ahLst/>
            <a:cxnLst>
              <a:cxn ang="0">
                <a:pos x="wd2" y="hd2"/>
              </a:cxn>
              <a:cxn ang="5400000">
                <a:pos x="wd2" y="hd2"/>
              </a:cxn>
              <a:cxn ang="10800000">
                <a:pos x="wd2" y="hd2"/>
              </a:cxn>
              <a:cxn ang="16200000">
                <a:pos x="wd2" y="hd2"/>
              </a:cxn>
            </a:cxnLst>
            <a:rect l="0" t="0" r="r" b="b"/>
            <a:pathLst>
              <a:path w="21600" h="21600" extrusionOk="0">
                <a:moveTo>
                  <a:pt x="12402" y="0"/>
                </a:moveTo>
                <a:lnTo>
                  <a:pt x="21600" y="0"/>
                </a:lnTo>
                <a:lnTo>
                  <a:pt x="9198" y="21600"/>
                </a:lnTo>
                <a:lnTo>
                  <a:pt x="0" y="21600"/>
                </a:lnTo>
                <a:lnTo>
                  <a:pt x="12402" y="0"/>
                </a:lnTo>
                <a:close/>
              </a:path>
            </a:pathLst>
          </a:custGeom>
          <a:gradFill>
            <a:gsLst>
              <a:gs pos="0">
                <a:srgbClr val="4E5458"/>
              </a:gs>
              <a:gs pos="50000">
                <a:srgbClr val="253239"/>
              </a:gs>
              <a:gs pos="100000">
                <a:srgbClr val="202D33"/>
              </a:gs>
            </a:gsLst>
            <a:lin ang="5400000"/>
          </a:gradFill>
          <a:ln w="12700">
            <a:solidFill>
              <a:schemeClr val="accent1"/>
            </a:solidFill>
            <a:miter/>
          </a:ln>
          <a:effectLst>
            <a:outerShdw blurRad="127000" dist="38100" dir="5400000" rotWithShape="0">
              <a:srgbClr val="000000">
                <a:alpha val="63000"/>
              </a:srgbClr>
            </a:outerShdw>
          </a:effectLst>
        </p:spPr>
        <p:txBody>
          <a:bodyPr lIns="0" tIns="0" rIns="0" bIns="0" anchor="ctr"/>
          <a:lstStyle/>
          <a:p>
            <a:pPr>
              <a:defRPr>
                <a:solidFill>
                  <a:srgbClr val="FFFFFF"/>
                </a:solidFill>
              </a:defRPr>
            </a:pPr>
            <a:endParaRPr sz="900"/>
          </a:p>
        </p:txBody>
      </p:sp>
      <p:sp>
        <p:nvSpPr>
          <p:cNvPr id="657" name="文本框 40"/>
          <p:cNvSpPr txBox="1"/>
          <p:nvPr/>
        </p:nvSpPr>
        <p:spPr>
          <a:xfrm>
            <a:off x="1386170" y="1558269"/>
            <a:ext cx="6348170" cy="124700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tIns="45720" bIns="45720">
            <a:spAutoFit/>
          </a:bodyPr>
          <a:lstStyle>
            <a:lvl1pPr>
              <a:lnSpc>
                <a:spcPct val="120000"/>
              </a:lnSpc>
              <a:defRPr sz="3200">
                <a:solidFill>
                  <a:srgbClr val="212121">
                    <a:alpha val="91494"/>
                  </a:srgbClr>
                </a:solidFill>
                <a:latin typeface="Helvetica Neue"/>
                <a:ea typeface="Helvetica Neue"/>
                <a:cs typeface="Helvetica Neue"/>
                <a:sym typeface="Helvetica Neue"/>
              </a:defRPr>
            </a:lvl1pPr>
          </a:lstStyle>
          <a:p>
            <a:r>
              <a:rPr lang="en-US" sz="1600" dirty="0"/>
              <a:t>Illinois is one of the main state and business hub in the USA</a:t>
            </a:r>
            <a:r>
              <a:rPr sz="1600" dirty="0"/>
              <a:t>.</a:t>
            </a:r>
            <a:r>
              <a:rPr lang="en-US" sz="1600" b="0" i="0" dirty="0">
                <a:effectLst/>
              </a:rPr>
              <a:t> Big cities, attractive towns, growing economy, good school, lower living cost, great </a:t>
            </a:r>
            <a:r>
              <a:rPr lang="en-US" sz="1600" dirty="0"/>
              <a:t>lake, </a:t>
            </a:r>
            <a:r>
              <a:rPr lang="en-US" sz="1600" b="0" i="0" dirty="0">
                <a:effectLst/>
              </a:rPr>
              <a:t>farmland, and rivers are the highlights and attractions of the state for living.</a:t>
            </a:r>
            <a:endParaRPr sz="1600" dirty="0"/>
          </a:p>
        </p:txBody>
      </p:sp>
      <p:sp>
        <p:nvSpPr>
          <p:cNvPr id="658" name="文本框 41"/>
          <p:cNvSpPr txBox="1"/>
          <p:nvPr/>
        </p:nvSpPr>
        <p:spPr>
          <a:xfrm>
            <a:off x="1318695" y="2954997"/>
            <a:ext cx="3286152" cy="40011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45720" bIns="45720">
            <a:spAutoFit/>
          </a:bodyPr>
          <a:lstStyle>
            <a:lvl1pPr>
              <a:defRPr b="1" cap="all">
                <a:solidFill>
                  <a:srgbClr val="000000"/>
                </a:solidFill>
                <a:latin typeface="Helvetica Neue"/>
                <a:ea typeface="Helvetica Neue"/>
                <a:cs typeface="Helvetica Neue"/>
                <a:sym typeface="Helvetica Neue"/>
              </a:defRPr>
            </a:lvl1pPr>
          </a:lstStyle>
          <a:p>
            <a:r>
              <a:rPr sz="2000" dirty="0"/>
              <a:t>problem</a:t>
            </a:r>
          </a:p>
        </p:txBody>
      </p:sp>
      <p:sp>
        <p:nvSpPr>
          <p:cNvPr id="659" name="文本框 42"/>
          <p:cNvSpPr txBox="1"/>
          <p:nvPr/>
        </p:nvSpPr>
        <p:spPr>
          <a:xfrm>
            <a:off x="1386531" y="5730372"/>
            <a:ext cx="6433493" cy="95154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tIns="45720" bIns="45720">
            <a:spAutoFit/>
          </a:bodyPr>
          <a:lstStyle>
            <a:lvl1pPr>
              <a:lnSpc>
                <a:spcPct val="120000"/>
              </a:lnSpc>
              <a:defRPr sz="3200">
                <a:solidFill>
                  <a:srgbClr val="212121">
                    <a:alpha val="91494"/>
                  </a:srgbClr>
                </a:solidFill>
                <a:latin typeface="Helvetica Neue"/>
                <a:ea typeface="Helvetica Neue"/>
                <a:cs typeface="Helvetica Neue"/>
                <a:sym typeface="Helvetica Neue"/>
              </a:defRPr>
            </a:lvl1pPr>
          </a:lstStyle>
          <a:p>
            <a:r>
              <a:rPr lang="en-US" sz="1600" dirty="0"/>
              <a:t>Identify the key reasons by extracting meaningful insights from unstructured text and provide actionable recommendations on what can be done to reverse this declining population trend</a:t>
            </a:r>
          </a:p>
        </p:txBody>
      </p:sp>
      <p:sp>
        <p:nvSpPr>
          <p:cNvPr id="660" name="文本框 43"/>
          <p:cNvSpPr txBox="1"/>
          <p:nvPr/>
        </p:nvSpPr>
        <p:spPr>
          <a:xfrm>
            <a:off x="1349017" y="1169064"/>
            <a:ext cx="5593735" cy="40011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tIns="45720" bIns="45720">
            <a:spAutoFit/>
          </a:bodyPr>
          <a:lstStyle>
            <a:lvl1pPr>
              <a:defRPr b="1" cap="all">
                <a:solidFill>
                  <a:srgbClr val="000000"/>
                </a:solidFill>
                <a:latin typeface="Helvetica Neue"/>
                <a:ea typeface="Helvetica Neue"/>
                <a:cs typeface="Helvetica Neue"/>
                <a:sym typeface="Helvetica Neue"/>
              </a:defRPr>
            </a:lvl1pPr>
          </a:lstStyle>
          <a:p>
            <a:r>
              <a:rPr sz="2000" dirty="0"/>
              <a:t>background</a:t>
            </a:r>
          </a:p>
        </p:txBody>
      </p:sp>
      <p:sp>
        <p:nvSpPr>
          <p:cNvPr id="661" name="文本框 44"/>
          <p:cNvSpPr txBox="1"/>
          <p:nvPr/>
        </p:nvSpPr>
        <p:spPr>
          <a:xfrm>
            <a:off x="1440744" y="3405297"/>
            <a:ext cx="6581331" cy="183793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tIns="45720" bIns="45720">
            <a:spAutoFit/>
          </a:bodyPr>
          <a:lstStyle>
            <a:lvl1pPr>
              <a:lnSpc>
                <a:spcPct val="120000"/>
              </a:lnSpc>
              <a:defRPr sz="3200">
                <a:solidFill>
                  <a:srgbClr val="212121">
                    <a:alpha val="91494"/>
                  </a:srgbClr>
                </a:solidFill>
                <a:latin typeface="Helvetica Neue"/>
                <a:ea typeface="Helvetica Neue"/>
                <a:cs typeface="Helvetica Neue"/>
                <a:sym typeface="Helvetica Neue"/>
              </a:defRPr>
            </a:lvl1pPr>
          </a:lstStyle>
          <a:p>
            <a:r>
              <a:rPr lang="en-US" sz="1600" dirty="0"/>
              <a:t>However, Illinois is famous for being one of the very few states in the country with negative population growth. In the past decade, it lost more than 850,000 residents to other states, causing the state’s population to shrink for six consecutive years.  Therefore, it has become an immediate necessity to halt the migration of people.</a:t>
            </a:r>
          </a:p>
          <a:p>
            <a:endParaRPr sz="1600" dirty="0"/>
          </a:p>
        </p:txBody>
      </p:sp>
      <p:sp>
        <p:nvSpPr>
          <p:cNvPr id="662" name="文本框 45"/>
          <p:cNvSpPr txBox="1"/>
          <p:nvPr/>
        </p:nvSpPr>
        <p:spPr>
          <a:xfrm>
            <a:off x="1293656" y="5286827"/>
            <a:ext cx="3977499" cy="40011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45720" bIns="45720">
            <a:spAutoFit/>
          </a:bodyPr>
          <a:lstStyle>
            <a:lvl1pPr>
              <a:defRPr b="1" cap="all">
                <a:solidFill>
                  <a:srgbClr val="000000"/>
                </a:solidFill>
                <a:latin typeface="Helvetica Neue"/>
                <a:ea typeface="Helvetica Neue"/>
                <a:cs typeface="Helvetica Neue"/>
                <a:sym typeface="Helvetica Neue"/>
              </a:defRPr>
            </a:lvl1pPr>
          </a:lstStyle>
          <a:p>
            <a:r>
              <a:rPr sz="2000" dirty="0"/>
              <a:t>Project Goal</a:t>
            </a:r>
          </a:p>
        </p:txBody>
      </p:sp>
      <p:grpSp>
        <p:nvGrpSpPr>
          <p:cNvPr id="666" name="Group"/>
          <p:cNvGrpSpPr/>
          <p:nvPr/>
        </p:nvGrpSpPr>
        <p:grpSpPr>
          <a:xfrm>
            <a:off x="490964" y="2793069"/>
            <a:ext cx="666751" cy="666751"/>
            <a:chOff x="0" y="0"/>
            <a:chExt cx="1333500" cy="1333500"/>
          </a:xfrm>
        </p:grpSpPr>
        <p:sp>
          <p:nvSpPr>
            <p:cNvPr id="663" name="椭圆 2"/>
            <p:cNvSpPr/>
            <p:nvPr/>
          </p:nvSpPr>
          <p:spPr>
            <a:xfrm>
              <a:off x="0" y="0"/>
              <a:ext cx="1333500" cy="1333500"/>
            </a:xfrm>
            <a:prstGeom prst="ellipse">
              <a:avLst/>
            </a:prstGeom>
            <a:solidFill>
              <a:schemeClr val="accent2">
                <a:satOff val="-2661"/>
                <a:lumOff val="26960"/>
                <a:alpha val="61737"/>
              </a:schemeClr>
            </a:solidFill>
            <a:ln w="12700" cap="flat">
              <a:noFill/>
              <a:miter lim="400000"/>
            </a:ln>
            <a:effectLst/>
          </p:spPr>
          <p:txBody>
            <a:bodyPr wrap="square" lIns="0" tIns="0" rIns="0" bIns="0" numCol="1" anchor="ctr">
              <a:noAutofit/>
            </a:bodyPr>
            <a:lstStyle/>
            <a:p>
              <a:pPr algn="ctr">
                <a:defRPr>
                  <a:solidFill>
                    <a:srgbClr val="FFFFFF"/>
                  </a:solidFill>
                </a:defRPr>
              </a:pPr>
              <a:endParaRPr sz="900"/>
            </a:p>
          </p:txBody>
        </p:sp>
        <p:sp>
          <p:nvSpPr>
            <p:cNvPr id="664" name="Shape"/>
            <p:cNvSpPr/>
            <p:nvPr/>
          </p:nvSpPr>
          <p:spPr>
            <a:xfrm>
              <a:off x="391625" y="205151"/>
              <a:ext cx="663567" cy="923199"/>
            </a:xfrm>
            <a:custGeom>
              <a:avLst/>
              <a:gdLst/>
              <a:ahLst/>
              <a:cxnLst>
                <a:cxn ang="0">
                  <a:pos x="wd2" y="hd2"/>
                </a:cxn>
                <a:cxn ang="5400000">
                  <a:pos x="wd2" y="hd2"/>
                </a:cxn>
                <a:cxn ang="10800000">
                  <a:pos x="wd2" y="hd2"/>
                </a:cxn>
                <a:cxn ang="16200000">
                  <a:pos x="wd2" y="hd2"/>
                </a:cxn>
              </a:cxnLst>
              <a:rect l="0" t="0" r="r" b="b"/>
              <a:pathLst>
                <a:path w="21472" h="21600" extrusionOk="0">
                  <a:moveTo>
                    <a:pt x="7157" y="1350"/>
                  </a:moveTo>
                  <a:cubicBezTo>
                    <a:pt x="13931" y="1350"/>
                    <a:pt x="19427" y="4978"/>
                    <a:pt x="19427" y="9450"/>
                  </a:cubicBezTo>
                  <a:cubicBezTo>
                    <a:pt x="19427" y="13922"/>
                    <a:pt x="13931" y="17550"/>
                    <a:pt x="7157" y="17550"/>
                  </a:cubicBezTo>
                  <a:cubicBezTo>
                    <a:pt x="4984" y="17550"/>
                    <a:pt x="3067" y="17466"/>
                    <a:pt x="1534" y="16959"/>
                  </a:cubicBezTo>
                  <a:cubicBezTo>
                    <a:pt x="1022" y="16791"/>
                    <a:pt x="383" y="16875"/>
                    <a:pt x="128" y="17213"/>
                  </a:cubicBezTo>
                  <a:cubicBezTo>
                    <a:pt x="-128" y="17550"/>
                    <a:pt x="0" y="17972"/>
                    <a:pt x="511" y="18141"/>
                  </a:cubicBezTo>
                  <a:cubicBezTo>
                    <a:pt x="2045" y="18647"/>
                    <a:pt x="3451" y="18816"/>
                    <a:pt x="5112" y="18900"/>
                  </a:cubicBezTo>
                  <a:cubicBezTo>
                    <a:pt x="5112" y="20250"/>
                    <a:pt x="5112" y="20250"/>
                    <a:pt x="5112" y="20250"/>
                  </a:cubicBezTo>
                  <a:cubicBezTo>
                    <a:pt x="2045" y="20250"/>
                    <a:pt x="2045" y="20250"/>
                    <a:pt x="2045" y="20250"/>
                  </a:cubicBezTo>
                  <a:cubicBezTo>
                    <a:pt x="1534" y="20250"/>
                    <a:pt x="1022" y="20587"/>
                    <a:pt x="1022" y="20925"/>
                  </a:cubicBezTo>
                  <a:cubicBezTo>
                    <a:pt x="1022" y="21263"/>
                    <a:pt x="1534" y="21600"/>
                    <a:pt x="2045" y="21600"/>
                  </a:cubicBezTo>
                  <a:cubicBezTo>
                    <a:pt x="10225" y="21600"/>
                    <a:pt x="10225" y="21600"/>
                    <a:pt x="10225" y="21600"/>
                  </a:cubicBezTo>
                  <a:cubicBezTo>
                    <a:pt x="10736" y="21600"/>
                    <a:pt x="11247" y="21263"/>
                    <a:pt x="11247" y="20925"/>
                  </a:cubicBezTo>
                  <a:cubicBezTo>
                    <a:pt x="11247" y="20587"/>
                    <a:pt x="10736" y="20250"/>
                    <a:pt x="10225" y="20250"/>
                  </a:cubicBezTo>
                  <a:cubicBezTo>
                    <a:pt x="7157" y="20250"/>
                    <a:pt x="7157" y="20250"/>
                    <a:pt x="7157" y="20250"/>
                  </a:cubicBezTo>
                  <a:cubicBezTo>
                    <a:pt x="7157" y="18900"/>
                    <a:pt x="7157" y="18900"/>
                    <a:pt x="7157" y="18900"/>
                  </a:cubicBezTo>
                  <a:cubicBezTo>
                    <a:pt x="15081" y="18900"/>
                    <a:pt x="21472" y="14681"/>
                    <a:pt x="21472" y="9450"/>
                  </a:cubicBezTo>
                  <a:cubicBezTo>
                    <a:pt x="21472" y="4219"/>
                    <a:pt x="15081" y="0"/>
                    <a:pt x="7157" y="0"/>
                  </a:cubicBezTo>
                  <a:cubicBezTo>
                    <a:pt x="6646" y="0"/>
                    <a:pt x="6135" y="337"/>
                    <a:pt x="6135" y="675"/>
                  </a:cubicBezTo>
                  <a:cubicBezTo>
                    <a:pt x="6135" y="1012"/>
                    <a:pt x="6646" y="1350"/>
                    <a:pt x="7157" y="1350"/>
                  </a:cubicBezTo>
                  <a:close/>
                </a:path>
              </a:pathLst>
            </a:custGeom>
            <a:solidFill>
              <a:srgbClr val="000000"/>
            </a:solidFill>
            <a:ln w="12700" cap="flat">
              <a:noFill/>
              <a:miter lim="400000"/>
            </a:ln>
            <a:effectLst/>
          </p:spPr>
          <p:txBody>
            <a:bodyPr wrap="square" lIns="22860" tIns="22860" rIns="22860" bIns="22860" numCol="1" anchor="t">
              <a:noAutofit/>
            </a:bodyPr>
            <a:lstStyle/>
            <a:p>
              <a:pPr defTabSz="457200">
                <a:defRPr sz="1800">
                  <a:solidFill>
                    <a:srgbClr val="7E7E7E"/>
                  </a:solidFill>
                </a:defRPr>
              </a:pPr>
              <a:endParaRPr sz="900"/>
            </a:p>
          </p:txBody>
        </p:sp>
        <p:sp>
          <p:nvSpPr>
            <p:cNvPr id="665" name="Shape"/>
            <p:cNvSpPr/>
            <p:nvPr/>
          </p:nvSpPr>
          <p:spPr>
            <a:xfrm>
              <a:off x="278308" y="305048"/>
              <a:ext cx="667516" cy="606279"/>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6714" y="21600"/>
                    <a:pt x="21600" y="16714"/>
                    <a:pt x="21600" y="10800"/>
                  </a:cubicBezTo>
                  <a:cubicBezTo>
                    <a:pt x="21600" y="4886"/>
                    <a:pt x="16714" y="0"/>
                    <a:pt x="10800" y="0"/>
                  </a:cubicBezTo>
                  <a:cubicBezTo>
                    <a:pt x="4886" y="0"/>
                    <a:pt x="0" y="4886"/>
                    <a:pt x="0" y="10800"/>
                  </a:cubicBezTo>
                  <a:cubicBezTo>
                    <a:pt x="0" y="16714"/>
                    <a:pt x="4886" y="21600"/>
                    <a:pt x="10800" y="21600"/>
                  </a:cubicBezTo>
                  <a:close/>
                  <a:moveTo>
                    <a:pt x="10800" y="2057"/>
                  </a:moveTo>
                  <a:cubicBezTo>
                    <a:pt x="15557" y="2057"/>
                    <a:pt x="19543" y="6043"/>
                    <a:pt x="19543" y="10800"/>
                  </a:cubicBezTo>
                  <a:cubicBezTo>
                    <a:pt x="19543" y="15557"/>
                    <a:pt x="15557" y="19543"/>
                    <a:pt x="10800" y="19543"/>
                  </a:cubicBezTo>
                  <a:cubicBezTo>
                    <a:pt x="6043" y="19543"/>
                    <a:pt x="2057" y="15557"/>
                    <a:pt x="2057" y="10800"/>
                  </a:cubicBezTo>
                  <a:cubicBezTo>
                    <a:pt x="2057" y="6043"/>
                    <a:pt x="6043" y="2057"/>
                    <a:pt x="10800" y="2057"/>
                  </a:cubicBezTo>
                  <a:close/>
                </a:path>
              </a:pathLst>
            </a:custGeom>
            <a:solidFill>
              <a:srgbClr val="000000"/>
            </a:solidFill>
            <a:ln w="12700" cap="flat">
              <a:noFill/>
              <a:miter lim="400000"/>
            </a:ln>
            <a:effectLst/>
          </p:spPr>
          <p:txBody>
            <a:bodyPr wrap="square" lIns="22860" tIns="22860" rIns="22860" bIns="22860" numCol="1" anchor="t">
              <a:noAutofit/>
            </a:bodyPr>
            <a:lstStyle/>
            <a:p>
              <a:pPr defTabSz="457200">
                <a:defRPr sz="1800">
                  <a:solidFill>
                    <a:srgbClr val="7E7E7E"/>
                  </a:solidFill>
                </a:defRPr>
              </a:pPr>
              <a:endParaRPr sz="900"/>
            </a:p>
          </p:txBody>
        </p:sp>
      </p:grpSp>
      <p:grpSp>
        <p:nvGrpSpPr>
          <p:cNvPr id="669" name="Group"/>
          <p:cNvGrpSpPr/>
          <p:nvPr/>
        </p:nvGrpSpPr>
        <p:grpSpPr>
          <a:xfrm>
            <a:off x="509909" y="1169064"/>
            <a:ext cx="666751" cy="666751"/>
            <a:chOff x="0" y="0"/>
            <a:chExt cx="1333500" cy="1333500"/>
          </a:xfrm>
        </p:grpSpPr>
        <p:sp>
          <p:nvSpPr>
            <p:cNvPr id="667" name="椭圆 23"/>
            <p:cNvSpPr/>
            <p:nvPr/>
          </p:nvSpPr>
          <p:spPr>
            <a:xfrm>
              <a:off x="0" y="0"/>
              <a:ext cx="1333500" cy="1333500"/>
            </a:xfrm>
            <a:prstGeom prst="ellipse">
              <a:avLst/>
            </a:prstGeom>
            <a:solidFill>
              <a:schemeClr val="accent2">
                <a:satOff val="-2661"/>
                <a:lumOff val="26960"/>
                <a:alpha val="61737"/>
              </a:schemeClr>
            </a:solidFill>
            <a:ln w="12700" cap="flat">
              <a:noFill/>
              <a:miter lim="400000"/>
            </a:ln>
            <a:effectLst/>
          </p:spPr>
          <p:txBody>
            <a:bodyPr wrap="square" lIns="0" tIns="0" rIns="0" bIns="0" numCol="1" anchor="ctr">
              <a:noAutofit/>
            </a:bodyPr>
            <a:lstStyle/>
            <a:p>
              <a:pPr algn="ctr">
                <a:defRPr>
                  <a:solidFill>
                    <a:srgbClr val="FFFFFF"/>
                  </a:solidFill>
                </a:defRPr>
              </a:pPr>
              <a:endParaRPr sz="900"/>
            </a:p>
          </p:txBody>
        </p:sp>
        <p:sp>
          <p:nvSpPr>
            <p:cNvPr id="668" name="Shape"/>
            <p:cNvSpPr/>
            <p:nvPr/>
          </p:nvSpPr>
          <p:spPr>
            <a:xfrm>
              <a:off x="406883" y="302541"/>
              <a:ext cx="547660" cy="728419"/>
            </a:xfrm>
            <a:custGeom>
              <a:avLst/>
              <a:gdLst/>
              <a:ahLst/>
              <a:cxnLst>
                <a:cxn ang="0">
                  <a:pos x="wd2" y="hd2"/>
                </a:cxn>
                <a:cxn ang="5400000">
                  <a:pos x="wd2" y="hd2"/>
                </a:cxn>
                <a:cxn ang="10800000">
                  <a:pos x="wd2" y="hd2"/>
                </a:cxn>
                <a:cxn ang="16200000">
                  <a:pos x="wd2" y="hd2"/>
                </a:cxn>
              </a:cxnLst>
              <a:rect l="0" t="0" r="r" b="b"/>
              <a:pathLst>
                <a:path w="21569" h="21600" extrusionOk="0">
                  <a:moveTo>
                    <a:pt x="982" y="0"/>
                  </a:moveTo>
                  <a:cubicBezTo>
                    <a:pt x="491" y="0"/>
                    <a:pt x="0" y="337"/>
                    <a:pt x="0" y="675"/>
                  </a:cubicBezTo>
                  <a:cubicBezTo>
                    <a:pt x="0" y="20925"/>
                    <a:pt x="0" y="20925"/>
                    <a:pt x="0" y="20925"/>
                  </a:cubicBezTo>
                  <a:cubicBezTo>
                    <a:pt x="0" y="21263"/>
                    <a:pt x="491" y="21600"/>
                    <a:pt x="982" y="21600"/>
                  </a:cubicBezTo>
                  <a:cubicBezTo>
                    <a:pt x="1473" y="21600"/>
                    <a:pt x="1964" y="21263"/>
                    <a:pt x="1964" y="20925"/>
                  </a:cubicBezTo>
                  <a:cubicBezTo>
                    <a:pt x="1964" y="10800"/>
                    <a:pt x="1964" y="10800"/>
                    <a:pt x="1964" y="10800"/>
                  </a:cubicBezTo>
                  <a:cubicBezTo>
                    <a:pt x="20618" y="10800"/>
                    <a:pt x="20618" y="10800"/>
                    <a:pt x="20618" y="10800"/>
                  </a:cubicBezTo>
                  <a:cubicBezTo>
                    <a:pt x="20986" y="10800"/>
                    <a:pt x="21232" y="10716"/>
                    <a:pt x="21477" y="10463"/>
                  </a:cubicBezTo>
                  <a:cubicBezTo>
                    <a:pt x="21600" y="10294"/>
                    <a:pt x="21600" y="10041"/>
                    <a:pt x="21477" y="9788"/>
                  </a:cubicBezTo>
                  <a:cubicBezTo>
                    <a:pt x="18777" y="6075"/>
                    <a:pt x="18777" y="6075"/>
                    <a:pt x="18777" y="6075"/>
                  </a:cubicBezTo>
                  <a:cubicBezTo>
                    <a:pt x="21477" y="2362"/>
                    <a:pt x="21477" y="2362"/>
                    <a:pt x="21477" y="2362"/>
                  </a:cubicBezTo>
                  <a:cubicBezTo>
                    <a:pt x="21600" y="2109"/>
                    <a:pt x="21600" y="1856"/>
                    <a:pt x="21477" y="1687"/>
                  </a:cubicBezTo>
                  <a:cubicBezTo>
                    <a:pt x="21232" y="1434"/>
                    <a:pt x="20986" y="1350"/>
                    <a:pt x="20618" y="1350"/>
                  </a:cubicBezTo>
                  <a:cubicBezTo>
                    <a:pt x="1964" y="1350"/>
                    <a:pt x="1964" y="1350"/>
                    <a:pt x="1964" y="1350"/>
                  </a:cubicBezTo>
                  <a:cubicBezTo>
                    <a:pt x="1964" y="675"/>
                    <a:pt x="1964" y="675"/>
                    <a:pt x="1964" y="675"/>
                  </a:cubicBezTo>
                  <a:cubicBezTo>
                    <a:pt x="1964" y="337"/>
                    <a:pt x="1473" y="0"/>
                    <a:pt x="982" y="0"/>
                  </a:cubicBezTo>
                  <a:close/>
                  <a:moveTo>
                    <a:pt x="19023" y="2700"/>
                  </a:moveTo>
                  <a:cubicBezTo>
                    <a:pt x="16814" y="5738"/>
                    <a:pt x="16814" y="5738"/>
                    <a:pt x="16814" y="5738"/>
                  </a:cubicBezTo>
                  <a:cubicBezTo>
                    <a:pt x="16691" y="5991"/>
                    <a:pt x="16691" y="6159"/>
                    <a:pt x="16814" y="6413"/>
                  </a:cubicBezTo>
                  <a:cubicBezTo>
                    <a:pt x="19023" y="9450"/>
                    <a:pt x="19023" y="9450"/>
                    <a:pt x="19023" y="9450"/>
                  </a:cubicBezTo>
                  <a:cubicBezTo>
                    <a:pt x="1964" y="9450"/>
                    <a:pt x="1964" y="9450"/>
                    <a:pt x="1964" y="9450"/>
                  </a:cubicBezTo>
                  <a:cubicBezTo>
                    <a:pt x="1964" y="2700"/>
                    <a:pt x="1964" y="2700"/>
                    <a:pt x="1964" y="2700"/>
                  </a:cubicBezTo>
                  <a:lnTo>
                    <a:pt x="19023" y="2700"/>
                  </a:lnTo>
                  <a:close/>
                </a:path>
              </a:pathLst>
            </a:custGeom>
            <a:solidFill>
              <a:srgbClr val="000000"/>
            </a:solidFill>
            <a:ln w="12700" cap="flat">
              <a:solidFill>
                <a:srgbClr val="000000"/>
              </a:solidFill>
              <a:prstDash val="solid"/>
              <a:miter lim="400000"/>
            </a:ln>
            <a:effectLst/>
          </p:spPr>
          <p:txBody>
            <a:bodyPr wrap="square" lIns="22860" tIns="22860" rIns="22860" bIns="22860" numCol="1" anchor="t">
              <a:noAutofit/>
            </a:bodyPr>
            <a:lstStyle/>
            <a:p>
              <a:pPr defTabSz="457200">
                <a:defRPr sz="1800">
                  <a:solidFill>
                    <a:srgbClr val="7E7E7E"/>
                  </a:solidFill>
                </a:defRPr>
              </a:pPr>
              <a:endParaRPr sz="900"/>
            </a:p>
          </p:txBody>
        </p:sp>
      </p:grpSp>
      <p:grpSp>
        <p:nvGrpSpPr>
          <p:cNvPr id="673" name="Group"/>
          <p:cNvGrpSpPr/>
          <p:nvPr/>
        </p:nvGrpSpPr>
        <p:grpSpPr>
          <a:xfrm>
            <a:off x="455294" y="5135556"/>
            <a:ext cx="666751" cy="666751"/>
            <a:chOff x="0" y="0"/>
            <a:chExt cx="1333500" cy="1333500"/>
          </a:xfrm>
        </p:grpSpPr>
        <p:sp>
          <p:nvSpPr>
            <p:cNvPr id="670" name="椭圆 28"/>
            <p:cNvSpPr/>
            <p:nvPr/>
          </p:nvSpPr>
          <p:spPr>
            <a:xfrm>
              <a:off x="0" y="0"/>
              <a:ext cx="1333500" cy="1333500"/>
            </a:xfrm>
            <a:prstGeom prst="ellipse">
              <a:avLst/>
            </a:prstGeom>
            <a:solidFill>
              <a:schemeClr val="accent2">
                <a:satOff val="-2661"/>
                <a:lumOff val="26960"/>
                <a:alpha val="61737"/>
              </a:schemeClr>
            </a:solidFill>
            <a:ln w="12700" cap="flat">
              <a:noFill/>
              <a:miter lim="400000"/>
            </a:ln>
            <a:effectLst/>
          </p:spPr>
          <p:txBody>
            <a:bodyPr wrap="square" lIns="0" tIns="0" rIns="0" bIns="0" numCol="1" anchor="ctr">
              <a:noAutofit/>
            </a:bodyPr>
            <a:lstStyle/>
            <a:p>
              <a:pPr algn="ctr">
                <a:defRPr>
                  <a:solidFill>
                    <a:srgbClr val="FFFFFF"/>
                  </a:solidFill>
                </a:defRPr>
              </a:pPr>
              <a:endParaRPr sz="900"/>
            </a:p>
          </p:txBody>
        </p:sp>
        <p:sp>
          <p:nvSpPr>
            <p:cNvPr id="671" name="Shape"/>
            <p:cNvSpPr/>
            <p:nvPr/>
          </p:nvSpPr>
          <p:spPr>
            <a:xfrm>
              <a:off x="551730" y="454749"/>
              <a:ext cx="205501" cy="190510"/>
            </a:xfrm>
            <a:custGeom>
              <a:avLst/>
              <a:gdLst/>
              <a:ahLst/>
              <a:cxnLst>
                <a:cxn ang="0">
                  <a:pos x="wd2" y="hd2"/>
                </a:cxn>
                <a:cxn ang="5400000">
                  <a:pos x="wd2" y="hd2"/>
                </a:cxn>
                <a:cxn ang="10800000">
                  <a:pos x="wd2" y="hd2"/>
                </a:cxn>
                <a:cxn ang="16200000">
                  <a:pos x="wd2" y="hd2"/>
                </a:cxn>
              </a:cxnLst>
              <a:rect l="0" t="0" r="r" b="b"/>
              <a:pathLst>
                <a:path w="21600" h="21600" extrusionOk="0">
                  <a:moveTo>
                    <a:pt x="21600" y="10800"/>
                  </a:moveTo>
                  <a:cubicBezTo>
                    <a:pt x="21600" y="4725"/>
                    <a:pt x="16875" y="0"/>
                    <a:pt x="10800" y="0"/>
                  </a:cubicBezTo>
                  <a:cubicBezTo>
                    <a:pt x="4725" y="0"/>
                    <a:pt x="0" y="4725"/>
                    <a:pt x="0" y="10800"/>
                  </a:cubicBezTo>
                  <a:cubicBezTo>
                    <a:pt x="0" y="16875"/>
                    <a:pt x="4725" y="21600"/>
                    <a:pt x="10800" y="21600"/>
                  </a:cubicBezTo>
                  <a:cubicBezTo>
                    <a:pt x="16875" y="21600"/>
                    <a:pt x="21600" y="16875"/>
                    <a:pt x="21600" y="10800"/>
                  </a:cubicBezTo>
                  <a:close/>
                  <a:moveTo>
                    <a:pt x="5400" y="10800"/>
                  </a:moveTo>
                  <a:cubicBezTo>
                    <a:pt x="5400" y="7762"/>
                    <a:pt x="7763" y="5400"/>
                    <a:pt x="10800" y="5400"/>
                  </a:cubicBezTo>
                  <a:cubicBezTo>
                    <a:pt x="13838" y="5400"/>
                    <a:pt x="16200" y="7762"/>
                    <a:pt x="16200" y="10800"/>
                  </a:cubicBezTo>
                  <a:cubicBezTo>
                    <a:pt x="16200" y="13837"/>
                    <a:pt x="13838" y="16200"/>
                    <a:pt x="10800" y="16200"/>
                  </a:cubicBezTo>
                  <a:cubicBezTo>
                    <a:pt x="7763" y="16200"/>
                    <a:pt x="5400" y="13837"/>
                    <a:pt x="5400" y="10800"/>
                  </a:cubicBezTo>
                  <a:close/>
                </a:path>
              </a:pathLst>
            </a:custGeom>
            <a:solidFill>
              <a:srgbClr val="000000"/>
            </a:solidFill>
            <a:ln w="12700" cap="flat">
              <a:solidFill>
                <a:srgbClr val="000000"/>
              </a:solidFill>
              <a:prstDash val="solid"/>
              <a:miter lim="400000"/>
            </a:ln>
            <a:effectLst/>
          </p:spPr>
          <p:txBody>
            <a:bodyPr wrap="square" lIns="22860" tIns="22860" rIns="22860" bIns="22860" numCol="1" anchor="t">
              <a:noAutofit/>
            </a:bodyPr>
            <a:lstStyle/>
            <a:p>
              <a:pPr defTabSz="457200">
                <a:defRPr sz="1800">
                  <a:solidFill>
                    <a:srgbClr val="7E7E7E"/>
                  </a:solidFill>
                </a:defRPr>
              </a:pPr>
              <a:endParaRPr sz="900"/>
            </a:p>
          </p:txBody>
        </p:sp>
        <p:sp>
          <p:nvSpPr>
            <p:cNvPr id="672" name="Shape"/>
            <p:cNvSpPr/>
            <p:nvPr/>
          </p:nvSpPr>
          <p:spPr>
            <a:xfrm>
              <a:off x="358500" y="303464"/>
              <a:ext cx="616500" cy="728419"/>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1035" y="21600"/>
                    <a:pt x="11270" y="21516"/>
                    <a:pt x="11504" y="21347"/>
                  </a:cubicBezTo>
                  <a:cubicBezTo>
                    <a:pt x="11857" y="21009"/>
                    <a:pt x="21600" y="13078"/>
                    <a:pt x="21600" y="7763"/>
                  </a:cubicBezTo>
                  <a:cubicBezTo>
                    <a:pt x="21600" y="3459"/>
                    <a:pt x="16787" y="0"/>
                    <a:pt x="10800" y="0"/>
                  </a:cubicBezTo>
                  <a:cubicBezTo>
                    <a:pt x="4813" y="0"/>
                    <a:pt x="0" y="3459"/>
                    <a:pt x="0" y="7763"/>
                  </a:cubicBezTo>
                  <a:cubicBezTo>
                    <a:pt x="0" y="13078"/>
                    <a:pt x="9626" y="21009"/>
                    <a:pt x="10096" y="21347"/>
                  </a:cubicBezTo>
                  <a:cubicBezTo>
                    <a:pt x="10213" y="21516"/>
                    <a:pt x="10448" y="21600"/>
                    <a:pt x="10800" y="21600"/>
                  </a:cubicBezTo>
                  <a:close/>
                  <a:moveTo>
                    <a:pt x="10800" y="1350"/>
                  </a:moveTo>
                  <a:cubicBezTo>
                    <a:pt x="15730" y="1350"/>
                    <a:pt x="19722" y="4219"/>
                    <a:pt x="19722" y="7763"/>
                  </a:cubicBezTo>
                  <a:cubicBezTo>
                    <a:pt x="19722" y="11728"/>
                    <a:pt x="13030" y="17972"/>
                    <a:pt x="10800" y="19912"/>
                  </a:cubicBezTo>
                  <a:cubicBezTo>
                    <a:pt x="8570" y="17972"/>
                    <a:pt x="1878" y="11728"/>
                    <a:pt x="1878" y="7763"/>
                  </a:cubicBezTo>
                  <a:cubicBezTo>
                    <a:pt x="1878" y="4219"/>
                    <a:pt x="5870" y="1350"/>
                    <a:pt x="10800" y="1350"/>
                  </a:cubicBezTo>
                  <a:close/>
                </a:path>
              </a:pathLst>
            </a:custGeom>
            <a:solidFill>
              <a:srgbClr val="000000"/>
            </a:solidFill>
            <a:ln w="12700" cap="flat">
              <a:solidFill>
                <a:srgbClr val="000000"/>
              </a:solidFill>
              <a:prstDash val="solid"/>
              <a:miter lim="400000"/>
            </a:ln>
            <a:effectLst/>
          </p:spPr>
          <p:txBody>
            <a:bodyPr wrap="square" lIns="22860" tIns="22860" rIns="22860" bIns="22860" numCol="1" anchor="t">
              <a:noAutofit/>
            </a:bodyPr>
            <a:lstStyle/>
            <a:p>
              <a:pPr defTabSz="457200">
                <a:defRPr sz="1800">
                  <a:solidFill>
                    <a:srgbClr val="7E7E7E"/>
                  </a:solidFill>
                </a:defRPr>
              </a:pPr>
              <a:endParaRPr sz="900"/>
            </a:p>
          </p:txBody>
        </p:sp>
      </p:grpSp>
      <p:pic>
        <p:nvPicPr>
          <p:cNvPr id="24" name="Picture 23">
            <a:extLst>
              <a:ext uri="{FF2B5EF4-FFF2-40B4-BE49-F238E27FC236}">
                <a16:creationId xmlns:a16="http://schemas.microsoft.com/office/drawing/2014/main" id="{BF9D8DCB-0C07-4046-BFA4-AF0745DECF5A}"/>
              </a:ext>
            </a:extLst>
          </p:cNvPr>
          <p:cNvPicPr>
            <a:picLocks noChangeAspect="1"/>
          </p:cNvPicPr>
          <p:nvPr/>
        </p:nvPicPr>
        <p:blipFill rotWithShape="1">
          <a:blip r:embed="rId4"/>
          <a:srcRect l="2032" t="14844" r="49608"/>
          <a:stretch/>
        </p:blipFill>
        <p:spPr>
          <a:xfrm>
            <a:off x="7893689" y="1531074"/>
            <a:ext cx="4193536" cy="2215325"/>
          </a:xfrm>
          <a:prstGeom prst="rect">
            <a:avLst/>
          </a:prstGeom>
        </p:spPr>
      </p:pic>
      <p:pic>
        <p:nvPicPr>
          <p:cNvPr id="25" name="Picture 24">
            <a:extLst>
              <a:ext uri="{FF2B5EF4-FFF2-40B4-BE49-F238E27FC236}">
                <a16:creationId xmlns:a16="http://schemas.microsoft.com/office/drawing/2014/main" id="{684D8DC8-E5FD-4CCD-BCDB-CC13EABA569B}"/>
              </a:ext>
            </a:extLst>
          </p:cNvPr>
          <p:cNvPicPr>
            <a:picLocks noChangeAspect="1"/>
          </p:cNvPicPr>
          <p:nvPr/>
        </p:nvPicPr>
        <p:blipFill rotWithShape="1">
          <a:blip r:embed="rId4"/>
          <a:srcRect l="58515" r="5000"/>
          <a:stretch/>
        </p:blipFill>
        <p:spPr>
          <a:xfrm>
            <a:off x="8994716" y="2697897"/>
            <a:ext cx="3197284" cy="262902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14:doors dir="vert"/>
      </p:transition>
    </mc:Choice>
    <mc:Fallback xmlns:a14="http://schemas.microsoft.com/office/drawing/2010/main" xmlns:m="http://schemas.openxmlformats.org/officeDocument/2006/math"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E2EBF-8346-4311-A7E8-02BB5166DE31}"/>
              </a:ext>
            </a:extLst>
          </p:cNvPr>
          <p:cNvSpPr>
            <a:spLocks noGrp="1"/>
          </p:cNvSpPr>
          <p:nvPr>
            <p:ph type="title"/>
          </p:nvPr>
        </p:nvSpPr>
        <p:spPr>
          <a:xfrm>
            <a:off x="838200" y="0"/>
            <a:ext cx="10515600" cy="1021976"/>
          </a:xfrm>
        </p:spPr>
        <p:txBody>
          <a:bodyPr>
            <a:normAutofit/>
          </a:bodyPr>
          <a:lstStyle/>
          <a:p>
            <a:r>
              <a:rPr lang="en-US" sz="3200" b="1" dirty="0">
                <a:solidFill>
                  <a:schemeClr val="tx2"/>
                </a:solidFill>
                <a:latin typeface="Helvetica Neue"/>
              </a:rPr>
              <a:t>Data Overview and Methodology</a:t>
            </a:r>
          </a:p>
        </p:txBody>
      </p:sp>
      <p:sp>
        <p:nvSpPr>
          <p:cNvPr id="3" name="Content Placeholder 2">
            <a:extLst>
              <a:ext uri="{FF2B5EF4-FFF2-40B4-BE49-F238E27FC236}">
                <a16:creationId xmlns:a16="http://schemas.microsoft.com/office/drawing/2014/main" id="{8E1FA272-6C0F-451A-A229-5757F8C0C39A}"/>
              </a:ext>
            </a:extLst>
          </p:cNvPr>
          <p:cNvSpPr>
            <a:spLocks noGrp="1"/>
          </p:cNvSpPr>
          <p:nvPr>
            <p:ph idx="1"/>
          </p:nvPr>
        </p:nvSpPr>
        <p:spPr>
          <a:xfrm>
            <a:off x="6599708" y="1748096"/>
            <a:ext cx="5635154" cy="5109904"/>
          </a:xfrm>
        </p:spPr>
        <p:txBody>
          <a:bodyPr>
            <a:normAutofit fontScale="92500" lnSpcReduction="20000"/>
          </a:bodyPr>
          <a:lstStyle/>
          <a:p>
            <a:pPr>
              <a:buFont typeface="Wingdings" panose="05000000000000000000" pitchFamily="2" charset="2"/>
              <a:buChar char="q"/>
            </a:pPr>
            <a:r>
              <a:rPr lang="en-US" sz="2000" dirty="0">
                <a:latin typeface="Helvetica Neue"/>
              </a:rPr>
              <a:t> </a:t>
            </a:r>
            <a:r>
              <a:rPr lang="en-US" sz="2000" b="1" dirty="0">
                <a:effectLst>
                  <a:outerShdw blurRad="38100" dist="38100" dir="2700000" algn="tl">
                    <a:srgbClr val="000000">
                      <a:alpha val="43137"/>
                    </a:srgbClr>
                  </a:outerShdw>
                </a:effectLst>
                <a:latin typeface="Helvetica Neue"/>
              </a:rPr>
              <a:t>Sentiment Analysis </a:t>
            </a:r>
            <a:r>
              <a:rPr lang="en-US" sz="2000" dirty="0">
                <a:latin typeface="Helvetica Neue"/>
              </a:rPr>
              <a:t>with TextBlob</a:t>
            </a:r>
          </a:p>
          <a:p>
            <a:pPr marL="0" indent="0">
              <a:buNone/>
            </a:pPr>
            <a:r>
              <a:rPr lang="en-US" sz="2000" dirty="0">
                <a:latin typeface="Helvetica Neue"/>
              </a:rPr>
              <a:t>-&gt; Identify the negative and positive news and      articles</a:t>
            </a:r>
          </a:p>
          <a:p>
            <a:pPr marL="0" indent="0">
              <a:buNone/>
            </a:pPr>
            <a:endParaRPr lang="en-US" sz="500" dirty="0">
              <a:latin typeface="Helvetica Neue"/>
            </a:endParaRPr>
          </a:p>
          <a:p>
            <a:pPr>
              <a:buFont typeface="Wingdings" panose="05000000000000000000" pitchFamily="2" charset="2"/>
              <a:buChar char="q"/>
            </a:pPr>
            <a:r>
              <a:rPr lang="en-US" sz="2000" dirty="0">
                <a:latin typeface="Helvetica Neue"/>
              </a:rPr>
              <a:t> </a:t>
            </a:r>
            <a:r>
              <a:rPr lang="en-US" sz="2000" b="1" dirty="0">
                <a:effectLst>
                  <a:outerShdw blurRad="38100" dist="38100" dir="2700000" algn="tl">
                    <a:srgbClr val="000000">
                      <a:alpha val="43137"/>
                    </a:srgbClr>
                  </a:outerShdw>
                </a:effectLst>
                <a:latin typeface="Helvetica Neue"/>
              </a:rPr>
              <a:t>Sentiment Classification Analysis</a:t>
            </a:r>
          </a:p>
          <a:p>
            <a:pPr marL="0" indent="0">
              <a:buNone/>
            </a:pPr>
            <a:r>
              <a:rPr lang="en-US" sz="2000" dirty="0">
                <a:latin typeface="Helvetica Neue"/>
              </a:rPr>
              <a:t>-&gt; Develop statistical model for classifying the news and articles as either positive or negative</a:t>
            </a:r>
          </a:p>
          <a:p>
            <a:pPr marL="0" indent="0">
              <a:buNone/>
            </a:pPr>
            <a:endParaRPr lang="en-US" sz="500" dirty="0">
              <a:latin typeface="Helvetica Neue"/>
            </a:endParaRPr>
          </a:p>
          <a:p>
            <a:pPr>
              <a:buFont typeface="Wingdings" panose="05000000000000000000" pitchFamily="2" charset="2"/>
              <a:buChar char="q"/>
            </a:pPr>
            <a:r>
              <a:rPr lang="en-US" sz="2000" dirty="0">
                <a:latin typeface="Helvetica Neue"/>
              </a:rPr>
              <a:t> </a:t>
            </a:r>
            <a:r>
              <a:rPr lang="en-US" sz="2000" b="1" dirty="0">
                <a:effectLst>
                  <a:outerShdw blurRad="38100" dist="38100" dir="2700000" algn="tl">
                    <a:srgbClr val="000000">
                      <a:alpha val="43137"/>
                    </a:srgbClr>
                  </a:outerShdw>
                </a:effectLst>
                <a:latin typeface="Helvetica Neue"/>
              </a:rPr>
              <a:t>Topic Analysis </a:t>
            </a:r>
            <a:r>
              <a:rPr lang="en-US" sz="2000" dirty="0">
                <a:latin typeface="Helvetica Neue"/>
              </a:rPr>
              <a:t>-- Word Cloud</a:t>
            </a:r>
          </a:p>
          <a:p>
            <a:pPr marL="0" indent="0">
              <a:buNone/>
            </a:pPr>
            <a:r>
              <a:rPr lang="en-US" sz="2000" dirty="0">
                <a:latin typeface="Helvetica Neue"/>
              </a:rPr>
              <a:t>-&gt; Determine key words and topics, and visualize them</a:t>
            </a:r>
          </a:p>
          <a:p>
            <a:pPr marL="0" indent="0">
              <a:buNone/>
            </a:pPr>
            <a:endParaRPr lang="en-US" sz="500" dirty="0">
              <a:latin typeface="Helvetica Neue"/>
            </a:endParaRPr>
          </a:p>
          <a:p>
            <a:pPr>
              <a:buFont typeface="Wingdings" panose="05000000000000000000" pitchFamily="2" charset="2"/>
              <a:buChar char="q"/>
            </a:pPr>
            <a:r>
              <a:rPr lang="en-US" sz="2000" dirty="0">
                <a:latin typeface="Helvetica Neue"/>
              </a:rPr>
              <a:t> </a:t>
            </a:r>
            <a:r>
              <a:rPr lang="en-US" sz="2000" b="1" dirty="0">
                <a:effectLst>
                  <a:outerShdw blurRad="38100" dist="38100" dir="2700000" algn="tl">
                    <a:srgbClr val="000000">
                      <a:alpha val="43137"/>
                    </a:srgbClr>
                  </a:outerShdw>
                </a:effectLst>
                <a:latin typeface="Helvetica Neue"/>
              </a:rPr>
              <a:t>NER Analysis</a:t>
            </a:r>
            <a:r>
              <a:rPr lang="en-US" sz="2000" dirty="0">
                <a:latin typeface="Helvetica Neue"/>
              </a:rPr>
              <a:t>– </a:t>
            </a:r>
            <a:r>
              <a:rPr lang="en-US" sz="2000" dirty="0" err="1">
                <a:latin typeface="Helvetica Neue"/>
              </a:rPr>
              <a:t>Spcay</a:t>
            </a:r>
            <a:endParaRPr lang="en-US" sz="2000" dirty="0">
              <a:latin typeface="Helvetica Neue"/>
            </a:endParaRPr>
          </a:p>
          <a:p>
            <a:pPr marL="0" indent="0">
              <a:buNone/>
            </a:pPr>
            <a:r>
              <a:rPr lang="en-US" sz="2000" dirty="0">
                <a:latin typeface="Helvetica Neue"/>
              </a:rPr>
              <a:t>-&gt;Identify top person and organizations.</a:t>
            </a:r>
          </a:p>
          <a:p>
            <a:pPr marL="0" indent="0">
              <a:buNone/>
            </a:pPr>
            <a:endParaRPr lang="en-US" sz="1100" dirty="0">
              <a:latin typeface="Helvetica Neue"/>
            </a:endParaRPr>
          </a:p>
          <a:p>
            <a:pPr>
              <a:buFont typeface="Wingdings" panose="05000000000000000000" pitchFamily="2" charset="2"/>
              <a:buChar char="q"/>
            </a:pPr>
            <a:r>
              <a:rPr lang="en-US" sz="2000" dirty="0">
                <a:latin typeface="Helvetica Neue"/>
              </a:rPr>
              <a:t> </a:t>
            </a:r>
            <a:r>
              <a:rPr lang="en-US" sz="2000" b="1" dirty="0">
                <a:effectLst>
                  <a:outerShdw blurRad="38100" dist="38100" dir="2700000" algn="tl">
                    <a:srgbClr val="000000">
                      <a:alpha val="43137"/>
                    </a:srgbClr>
                  </a:outerShdw>
                </a:effectLst>
                <a:latin typeface="Helvetica Neue"/>
              </a:rPr>
              <a:t>Topic Modeling </a:t>
            </a:r>
            <a:r>
              <a:rPr lang="en-US" sz="2000" dirty="0">
                <a:latin typeface="Helvetica Neue"/>
              </a:rPr>
              <a:t>– LDA Model</a:t>
            </a:r>
          </a:p>
          <a:p>
            <a:pPr marL="0" indent="0">
              <a:buNone/>
            </a:pPr>
            <a:r>
              <a:rPr lang="en-US" sz="2000" dirty="0">
                <a:latin typeface="Helvetica Neue"/>
              </a:rPr>
              <a:t>-&gt;Discovering hidden topical patterns that are present across the news and articles.</a:t>
            </a:r>
          </a:p>
          <a:p>
            <a:pPr marL="0" indent="0">
              <a:buNone/>
            </a:pPr>
            <a:endParaRPr lang="en-US" sz="2000" dirty="0">
              <a:latin typeface="Helvetica Neue"/>
            </a:endParaRPr>
          </a:p>
          <a:p>
            <a:endParaRPr lang="en-US" sz="2000" dirty="0">
              <a:latin typeface="Helvetica Neue"/>
            </a:endParaRPr>
          </a:p>
        </p:txBody>
      </p:sp>
      <p:sp>
        <p:nvSpPr>
          <p:cNvPr id="4" name="Content Placeholder 2">
            <a:extLst>
              <a:ext uri="{FF2B5EF4-FFF2-40B4-BE49-F238E27FC236}">
                <a16:creationId xmlns:a16="http://schemas.microsoft.com/office/drawing/2014/main" id="{18664DA9-ABE3-4EE0-9D82-5268F7AED2DC}"/>
              </a:ext>
            </a:extLst>
          </p:cNvPr>
          <p:cNvSpPr txBox="1">
            <a:spLocks/>
          </p:cNvSpPr>
          <p:nvPr/>
        </p:nvSpPr>
        <p:spPr>
          <a:xfrm>
            <a:off x="197224" y="1118300"/>
            <a:ext cx="6402484" cy="13255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b="1" u="sng" dirty="0">
                <a:solidFill>
                  <a:schemeClr val="tx2"/>
                </a:solidFill>
                <a:latin typeface="Helvetica Neue"/>
              </a:rPr>
              <a:t>Data Description: </a:t>
            </a:r>
          </a:p>
          <a:p>
            <a:pPr marL="0" indent="0">
              <a:buFont typeface="Arial" panose="020B0604020202020204" pitchFamily="34" charset="0"/>
              <a:buNone/>
            </a:pPr>
            <a:r>
              <a:rPr lang="en-US" sz="2000" dirty="0">
                <a:latin typeface="Helvetica Neue"/>
              </a:rPr>
              <a:t>   Number of Articles: 337294 (Last 12 months)    </a:t>
            </a:r>
          </a:p>
          <a:p>
            <a:pPr marL="0" indent="0">
              <a:buFont typeface="Arial" panose="020B0604020202020204" pitchFamily="34" charset="0"/>
              <a:buNone/>
            </a:pPr>
            <a:r>
              <a:rPr lang="en-US" sz="2000" dirty="0">
                <a:latin typeface="Helvetica Neue"/>
              </a:rPr>
              <a:t>   Number of features: Date, Language, Text, and Title    </a:t>
            </a:r>
          </a:p>
          <a:p>
            <a:pPr marL="0" indent="0">
              <a:buFont typeface="Arial" panose="020B0604020202020204" pitchFamily="34" charset="0"/>
              <a:buNone/>
            </a:pPr>
            <a:endParaRPr lang="en-US" sz="2000" dirty="0">
              <a:latin typeface="Helvetica Neue"/>
            </a:endParaRPr>
          </a:p>
        </p:txBody>
      </p:sp>
      <p:sp>
        <p:nvSpPr>
          <p:cNvPr id="5" name="Arrow: Down 4">
            <a:extLst>
              <a:ext uri="{FF2B5EF4-FFF2-40B4-BE49-F238E27FC236}">
                <a16:creationId xmlns:a16="http://schemas.microsoft.com/office/drawing/2014/main" id="{47FEB957-602E-4CAA-9986-95DC9D93B5AF}"/>
              </a:ext>
            </a:extLst>
          </p:cNvPr>
          <p:cNvSpPr/>
          <p:nvPr/>
        </p:nvSpPr>
        <p:spPr>
          <a:xfrm>
            <a:off x="2877673" y="2415567"/>
            <a:ext cx="654421" cy="280733"/>
          </a:xfrm>
          <a:prstGeom prst="downArrow">
            <a:avLst>
              <a:gd name="adj1" fmla="val 50000"/>
              <a:gd name="adj2" fmla="val 50000"/>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D75F9316-E721-41C6-9B91-278C57968D28}"/>
              </a:ext>
            </a:extLst>
          </p:cNvPr>
          <p:cNvSpPr txBox="1">
            <a:spLocks/>
          </p:cNvSpPr>
          <p:nvPr/>
        </p:nvSpPr>
        <p:spPr>
          <a:xfrm>
            <a:off x="490260" y="2809013"/>
            <a:ext cx="6109448" cy="48752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solidFill>
                  <a:schemeClr val="tx2"/>
                </a:solidFill>
                <a:latin typeface="Helvetica Neue"/>
              </a:rPr>
              <a:t>Use </a:t>
            </a:r>
            <a:r>
              <a:rPr lang="en-US" sz="2000" b="1" dirty="0">
                <a:solidFill>
                  <a:srgbClr val="C00000"/>
                </a:solidFill>
                <a:latin typeface="Helvetica Neue"/>
              </a:rPr>
              <a:t>Text and Title </a:t>
            </a:r>
            <a:r>
              <a:rPr lang="en-US" sz="2000" dirty="0">
                <a:solidFill>
                  <a:schemeClr val="tx2"/>
                </a:solidFill>
                <a:latin typeface="Helvetica Neue"/>
              </a:rPr>
              <a:t>of news/articles for analysis</a:t>
            </a:r>
            <a:endParaRPr lang="en-US" sz="2000" dirty="0">
              <a:latin typeface="Helvetica Neue"/>
            </a:endParaRPr>
          </a:p>
        </p:txBody>
      </p:sp>
      <p:sp>
        <p:nvSpPr>
          <p:cNvPr id="7" name="任意多边形 7">
            <a:extLst>
              <a:ext uri="{FF2B5EF4-FFF2-40B4-BE49-F238E27FC236}">
                <a16:creationId xmlns:a16="http://schemas.microsoft.com/office/drawing/2014/main" id="{B865E2AD-AD35-4422-8CA7-429FD33EC97E}"/>
              </a:ext>
            </a:extLst>
          </p:cNvPr>
          <p:cNvSpPr/>
          <p:nvPr/>
        </p:nvSpPr>
        <p:spPr>
          <a:xfrm>
            <a:off x="85725" y="303639"/>
            <a:ext cx="399746" cy="4616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1495" y="21600"/>
                </a:lnTo>
                <a:lnTo>
                  <a:pt x="0" y="21600"/>
                </a:lnTo>
                <a:lnTo>
                  <a:pt x="0" y="0"/>
                </a:lnTo>
                <a:close/>
              </a:path>
            </a:pathLst>
          </a:custGeom>
          <a:gradFill>
            <a:gsLst>
              <a:gs pos="0">
                <a:srgbClr val="4E5458"/>
              </a:gs>
              <a:gs pos="50000">
                <a:srgbClr val="253239"/>
              </a:gs>
              <a:gs pos="100000">
                <a:srgbClr val="202D33"/>
              </a:gs>
            </a:gsLst>
            <a:lin ang="5400000"/>
          </a:gradFill>
          <a:ln w="12700">
            <a:solidFill>
              <a:schemeClr val="accent1"/>
            </a:solidFill>
            <a:miter/>
          </a:ln>
          <a:effectLst>
            <a:outerShdw blurRad="127000" dist="38100" dir="5400000" rotWithShape="0">
              <a:srgbClr val="000000">
                <a:alpha val="63000"/>
              </a:srgbClr>
            </a:outerShdw>
          </a:effectLst>
        </p:spPr>
        <p:txBody>
          <a:bodyPr lIns="0" tIns="0" rIns="0" bIns="0" anchor="ctr"/>
          <a:lstStyle/>
          <a:p>
            <a:pPr>
              <a:defRPr>
                <a:solidFill>
                  <a:srgbClr val="FFFFFF"/>
                </a:solidFill>
              </a:defRPr>
            </a:pPr>
            <a:endParaRPr sz="900"/>
          </a:p>
        </p:txBody>
      </p:sp>
      <p:sp>
        <p:nvSpPr>
          <p:cNvPr id="8" name="任意多边形 12">
            <a:extLst>
              <a:ext uri="{FF2B5EF4-FFF2-40B4-BE49-F238E27FC236}">
                <a16:creationId xmlns:a16="http://schemas.microsoft.com/office/drawing/2014/main" id="{DD6BA5E3-D0AF-43E0-B910-9856FB5099FF}"/>
              </a:ext>
            </a:extLst>
          </p:cNvPr>
          <p:cNvSpPr/>
          <p:nvPr/>
        </p:nvSpPr>
        <p:spPr>
          <a:xfrm>
            <a:off x="357893" y="303639"/>
            <a:ext cx="325710" cy="461600"/>
          </a:xfrm>
          <a:custGeom>
            <a:avLst/>
            <a:gdLst/>
            <a:ahLst/>
            <a:cxnLst>
              <a:cxn ang="0">
                <a:pos x="wd2" y="hd2"/>
              </a:cxn>
              <a:cxn ang="5400000">
                <a:pos x="wd2" y="hd2"/>
              </a:cxn>
              <a:cxn ang="10800000">
                <a:pos x="wd2" y="hd2"/>
              </a:cxn>
              <a:cxn ang="16200000">
                <a:pos x="wd2" y="hd2"/>
              </a:cxn>
            </a:cxnLst>
            <a:rect l="0" t="0" r="r" b="b"/>
            <a:pathLst>
              <a:path w="21600" h="21600" extrusionOk="0">
                <a:moveTo>
                  <a:pt x="12402" y="0"/>
                </a:moveTo>
                <a:lnTo>
                  <a:pt x="21600" y="0"/>
                </a:lnTo>
                <a:lnTo>
                  <a:pt x="9198" y="21600"/>
                </a:lnTo>
                <a:lnTo>
                  <a:pt x="0" y="21600"/>
                </a:lnTo>
                <a:lnTo>
                  <a:pt x="12402" y="0"/>
                </a:lnTo>
                <a:close/>
              </a:path>
            </a:pathLst>
          </a:custGeom>
          <a:gradFill>
            <a:gsLst>
              <a:gs pos="0">
                <a:srgbClr val="4E5458"/>
              </a:gs>
              <a:gs pos="50000">
                <a:srgbClr val="253239"/>
              </a:gs>
              <a:gs pos="100000">
                <a:srgbClr val="202D33"/>
              </a:gs>
            </a:gsLst>
            <a:lin ang="5400000"/>
          </a:gradFill>
          <a:ln w="12700">
            <a:solidFill>
              <a:schemeClr val="accent1"/>
            </a:solidFill>
            <a:miter/>
          </a:ln>
          <a:effectLst>
            <a:outerShdw blurRad="127000" dist="38100" dir="5400000" rotWithShape="0">
              <a:srgbClr val="000000">
                <a:alpha val="63000"/>
              </a:srgbClr>
            </a:outerShdw>
          </a:effectLst>
        </p:spPr>
        <p:txBody>
          <a:bodyPr lIns="0" tIns="0" rIns="0" bIns="0" anchor="ctr"/>
          <a:lstStyle/>
          <a:p>
            <a:pPr>
              <a:defRPr>
                <a:solidFill>
                  <a:srgbClr val="FFFFFF"/>
                </a:solidFill>
              </a:defRPr>
            </a:pPr>
            <a:endParaRPr sz="900"/>
          </a:p>
        </p:txBody>
      </p:sp>
      <p:cxnSp>
        <p:nvCxnSpPr>
          <p:cNvPr id="10" name="Straight Connector 9">
            <a:extLst>
              <a:ext uri="{FF2B5EF4-FFF2-40B4-BE49-F238E27FC236}">
                <a16:creationId xmlns:a16="http://schemas.microsoft.com/office/drawing/2014/main" id="{971DB31A-D153-4A39-B51A-FDB7B90C9F2E}"/>
              </a:ext>
            </a:extLst>
          </p:cNvPr>
          <p:cNvCxnSpPr>
            <a:cxnSpLocks/>
          </p:cNvCxnSpPr>
          <p:nvPr/>
        </p:nvCxnSpPr>
        <p:spPr>
          <a:xfrm>
            <a:off x="6473357" y="1190484"/>
            <a:ext cx="0" cy="5239194"/>
          </a:xfrm>
          <a:prstGeom prst="line">
            <a:avLst/>
          </a:prstGeom>
          <a:ln>
            <a:solidFill>
              <a:schemeClr val="accent1">
                <a:lumMod val="50000"/>
              </a:schemeClr>
            </a:solidFill>
            <a:prstDash val="dash"/>
          </a:ln>
        </p:spPr>
        <p:style>
          <a:lnRef idx="3">
            <a:schemeClr val="accent1"/>
          </a:lnRef>
          <a:fillRef idx="0">
            <a:schemeClr val="accent1"/>
          </a:fillRef>
          <a:effectRef idx="2">
            <a:schemeClr val="accent1"/>
          </a:effectRef>
          <a:fontRef idx="minor">
            <a:schemeClr val="tx1"/>
          </a:fontRef>
        </p:style>
      </p:cxnSp>
      <p:sp>
        <p:nvSpPr>
          <p:cNvPr id="12" name="Content Placeholder 2">
            <a:extLst>
              <a:ext uri="{FF2B5EF4-FFF2-40B4-BE49-F238E27FC236}">
                <a16:creationId xmlns:a16="http://schemas.microsoft.com/office/drawing/2014/main" id="{2FF4E311-E5FE-4B20-960C-0DC4A58AA5E0}"/>
              </a:ext>
            </a:extLst>
          </p:cNvPr>
          <p:cNvSpPr txBox="1">
            <a:spLocks/>
          </p:cNvSpPr>
          <p:nvPr/>
        </p:nvSpPr>
        <p:spPr>
          <a:xfrm>
            <a:off x="197224" y="3521962"/>
            <a:ext cx="6402484" cy="47160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b="1" u="sng" dirty="0">
                <a:solidFill>
                  <a:schemeClr val="tx2"/>
                </a:solidFill>
                <a:latin typeface="Helvetica Neue"/>
              </a:rPr>
              <a:t>Data Preprocessing: </a:t>
            </a:r>
          </a:p>
        </p:txBody>
      </p:sp>
      <p:sp>
        <p:nvSpPr>
          <p:cNvPr id="13" name="Content Placeholder 2">
            <a:extLst>
              <a:ext uri="{FF2B5EF4-FFF2-40B4-BE49-F238E27FC236}">
                <a16:creationId xmlns:a16="http://schemas.microsoft.com/office/drawing/2014/main" id="{30C30EF5-2624-4EF7-8148-424362482C44}"/>
              </a:ext>
            </a:extLst>
          </p:cNvPr>
          <p:cNvSpPr txBox="1">
            <a:spLocks/>
          </p:cNvSpPr>
          <p:nvPr/>
        </p:nvSpPr>
        <p:spPr>
          <a:xfrm>
            <a:off x="6599708" y="1189834"/>
            <a:ext cx="5251628" cy="45938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b="1" u="sng" dirty="0">
                <a:solidFill>
                  <a:schemeClr val="tx2"/>
                </a:solidFill>
                <a:latin typeface="Helvetica Neue"/>
              </a:rPr>
              <a:t>Methodology</a:t>
            </a:r>
          </a:p>
        </p:txBody>
      </p:sp>
      <p:sp>
        <p:nvSpPr>
          <p:cNvPr id="15" name="TextBox 14">
            <a:extLst>
              <a:ext uri="{FF2B5EF4-FFF2-40B4-BE49-F238E27FC236}">
                <a16:creationId xmlns:a16="http://schemas.microsoft.com/office/drawing/2014/main" id="{53932158-3B6D-424A-84C6-F164A75E2193}"/>
              </a:ext>
            </a:extLst>
          </p:cNvPr>
          <p:cNvSpPr txBox="1"/>
          <p:nvPr/>
        </p:nvSpPr>
        <p:spPr>
          <a:xfrm>
            <a:off x="272169" y="3993567"/>
            <a:ext cx="5823832" cy="2646878"/>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Helvetica Neue"/>
              </a:rPr>
              <a:t>Summarize text</a:t>
            </a:r>
          </a:p>
          <a:p>
            <a:pPr marL="285750" indent="-285750">
              <a:buFont typeface="Arial" panose="020B0604020202020204" pitchFamily="34" charset="0"/>
              <a:buChar char="•"/>
            </a:pPr>
            <a:r>
              <a:rPr lang="en-US" dirty="0">
                <a:latin typeface="Helvetica Neue"/>
              </a:rPr>
              <a:t>Data Cleaning:</a:t>
            </a:r>
          </a:p>
          <a:p>
            <a:pPr marL="742950" lvl="1" indent="-285750">
              <a:buFont typeface="Wingdings" panose="05000000000000000000" pitchFamily="2" charset="2"/>
              <a:buChar char="ü"/>
            </a:pPr>
            <a:r>
              <a:rPr lang="en-US" sz="1600" dirty="0">
                <a:latin typeface="Helvetica Neue"/>
              </a:rPr>
              <a:t>Lowercases all text.</a:t>
            </a:r>
          </a:p>
          <a:p>
            <a:pPr marL="742950" lvl="1" indent="-285750">
              <a:buFont typeface="Wingdings" panose="05000000000000000000" pitchFamily="2" charset="2"/>
              <a:buChar char="ü"/>
            </a:pPr>
            <a:r>
              <a:rPr lang="en-US" sz="1600" dirty="0">
                <a:latin typeface="Helvetica Neue"/>
              </a:rPr>
              <a:t>Removes all accents from strings.</a:t>
            </a:r>
          </a:p>
          <a:p>
            <a:pPr marL="742950" lvl="1" indent="-285750">
              <a:buFont typeface="Wingdings" panose="05000000000000000000" pitchFamily="2" charset="2"/>
              <a:buChar char="ü"/>
            </a:pPr>
            <a:r>
              <a:rPr lang="en-US" sz="1600" dirty="0">
                <a:latin typeface="Helvetica Neue"/>
              </a:rPr>
              <a:t>Removes all stop words.</a:t>
            </a:r>
          </a:p>
          <a:p>
            <a:pPr marL="742950" lvl="1" indent="-285750">
              <a:buFont typeface="Wingdings" panose="05000000000000000000" pitchFamily="2" charset="2"/>
              <a:buChar char="ü"/>
            </a:pPr>
            <a:r>
              <a:rPr lang="en-US" sz="1600" dirty="0">
                <a:latin typeface="Helvetica Neue"/>
              </a:rPr>
              <a:t>Removes all blocks of digits.</a:t>
            </a:r>
          </a:p>
          <a:p>
            <a:pPr marL="742950" lvl="1" indent="-285750">
              <a:buFont typeface="Wingdings" panose="05000000000000000000" pitchFamily="2" charset="2"/>
              <a:buChar char="ü"/>
            </a:pPr>
            <a:r>
              <a:rPr lang="en-US" sz="1600" dirty="0">
                <a:latin typeface="Helvetica Neue"/>
              </a:rPr>
              <a:t>Removes all </a:t>
            </a:r>
            <a:r>
              <a:rPr lang="en-US" sz="1600" dirty="0" err="1">
                <a:latin typeface="Helvetica Neue"/>
              </a:rPr>
              <a:t>string.punctuation</a:t>
            </a:r>
            <a:endParaRPr lang="en-US" sz="1600" dirty="0">
              <a:latin typeface="Helvetica Neue"/>
            </a:endParaRPr>
          </a:p>
          <a:p>
            <a:pPr marL="742950" lvl="1" indent="-285750">
              <a:buFont typeface="Wingdings" panose="05000000000000000000" pitchFamily="2" charset="2"/>
              <a:buChar char="ü"/>
            </a:pPr>
            <a:r>
              <a:rPr lang="en-US" sz="1600" dirty="0">
                <a:latin typeface="Helvetica Neue"/>
              </a:rPr>
              <a:t>Replaces unassigned values with empty spaces.</a:t>
            </a:r>
          </a:p>
          <a:p>
            <a:pPr marL="742950" lvl="1" indent="-285750">
              <a:buFont typeface="Wingdings" panose="05000000000000000000" pitchFamily="2" charset="2"/>
              <a:buChar char="ü"/>
            </a:pPr>
            <a:r>
              <a:rPr lang="en-US" sz="1600" dirty="0">
                <a:latin typeface="Helvetica Neue"/>
              </a:rPr>
              <a:t>Removes all white space between words</a:t>
            </a:r>
          </a:p>
          <a:p>
            <a:endParaRPr lang="en-US" dirty="0">
              <a:latin typeface="Helvetica Neue"/>
            </a:endParaRPr>
          </a:p>
        </p:txBody>
      </p:sp>
    </p:spTree>
    <p:extLst>
      <p:ext uri="{BB962C8B-B14F-4D97-AF65-F5344CB8AC3E}">
        <p14:creationId xmlns:p14="http://schemas.microsoft.com/office/powerpoint/2010/main" val="20717628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Rounded Corners 12">
            <a:extLst>
              <a:ext uri="{FF2B5EF4-FFF2-40B4-BE49-F238E27FC236}">
                <a16:creationId xmlns:a16="http://schemas.microsoft.com/office/drawing/2014/main" id="{EBFDCB8A-D4EC-4453-977B-A04EC477C18C}"/>
              </a:ext>
            </a:extLst>
          </p:cNvPr>
          <p:cNvSpPr/>
          <p:nvPr/>
        </p:nvSpPr>
        <p:spPr>
          <a:xfrm>
            <a:off x="752474" y="3242982"/>
            <a:ext cx="4930364" cy="614643"/>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22FE2EBF-8346-4311-A7E8-02BB5166DE31}"/>
              </a:ext>
            </a:extLst>
          </p:cNvPr>
          <p:cNvSpPr>
            <a:spLocks noGrp="1"/>
          </p:cNvSpPr>
          <p:nvPr>
            <p:ph type="title"/>
          </p:nvPr>
        </p:nvSpPr>
        <p:spPr>
          <a:xfrm>
            <a:off x="923925" y="0"/>
            <a:ext cx="10515600" cy="1057275"/>
          </a:xfrm>
        </p:spPr>
        <p:txBody>
          <a:bodyPr/>
          <a:lstStyle/>
          <a:p>
            <a:r>
              <a:rPr lang="en-US" dirty="0">
                <a:solidFill>
                  <a:schemeClr val="tx2"/>
                </a:solidFill>
                <a:latin typeface="Helvetica Neue"/>
              </a:rPr>
              <a:t>Sentiment Analysis and Classification</a:t>
            </a:r>
          </a:p>
        </p:txBody>
      </p:sp>
      <p:sp>
        <p:nvSpPr>
          <p:cNvPr id="4" name="Content Placeholder 2">
            <a:extLst>
              <a:ext uri="{FF2B5EF4-FFF2-40B4-BE49-F238E27FC236}">
                <a16:creationId xmlns:a16="http://schemas.microsoft.com/office/drawing/2014/main" id="{312DE10D-3BF3-4B9C-8C40-8FEF3A53B666}"/>
              </a:ext>
            </a:extLst>
          </p:cNvPr>
          <p:cNvSpPr txBox="1">
            <a:spLocks/>
          </p:cNvSpPr>
          <p:nvPr/>
        </p:nvSpPr>
        <p:spPr>
          <a:xfrm>
            <a:off x="752475" y="868789"/>
            <a:ext cx="6961094" cy="54133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u="sng" dirty="0">
                <a:solidFill>
                  <a:schemeClr val="tx2"/>
                </a:solidFill>
                <a:latin typeface="Helvetica Neue"/>
              </a:rPr>
              <a:t>Sentiment Analysis with TextBlob</a:t>
            </a:r>
          </a:p>
        </p:txBody>
      </p:sp>
      <p:graphicFrame>
        <p:nvGraphicFramePr>
          <p:cNvPr id="5" name="Table 5">
            <a:extLst>
              <a:ext uri="{FF2B5EF4-FFF2-40B4-BE49-F238E27FC236}">
                <a16:creationId xmlns:a16="http://schemas.microsoft.com/office/drawing/2014/main" id="{BA07DEFD-295A-48DF-AF67-959F6F152031}"/>
              </a:ext>
            </a:extLst>
          </p:cNvPr>
          <p:cNvGraphicFramePr>
            <a:graphicFrameLocks noGrp="1"/>
          </p:cNvGraphicFramePr>
          <p:nvPr>
            <p:extLst>
              <p:ext uri="{D42A27DB-BD31-4B8C-83A1-F6EECF244321}">
                <p14:modId xmlns:p14="http://schemas.microsoft.com/office/powerpoint/2010/main" val="1084375346"/>
              </p:ext>
            </p:extLst>
          </p:nvPr>
        </p:nvGraphicFramePr>
        <p:xfrm>
          <a:off x="858033" y="1280832"/>
          <a:ext cx="4824805" cy="1861511"/>
        </p:xfrm>
        <a:graphic>
          <a:graphicData uri="http://schemas.openxmlformats.org/drawingml/2006/table">
            <a:tbl>
              <a:tblPr firstRow="1" bandRow="1">
                <a:tableStyleId>{93296810-A885-4BE3-A3E7-6D5BEEA58F35}</a:tableStyleId>
              </a:tblPr>
              <a:tblGrid>
                <a:gridCol w="1622744">
                  <a:extLst>
                    <a:ext uri="{9D8B030D-6E8A-4147-A177-3AD203B41FA5}">
                      <a16:colId xmlns:a16="http://schemas.microsoft.com/office/drawing/2014/main" val="464677203"/>
                    </a:ext>
                  </a:extLst>
                </a:gridCol>
                <a:gridCol w="1741592">
                  <a:extLst>
                    <a:ext uri="{9D8B030D-6E8A-4147-A177-3AD203B41FA5}">
                      <a16:colId xmlns:a16="http://schemas.microsoft.com/office/drawing/2014/main" val="608861563"/>
                    </a:ext>
                  </a:extLst>
                </a:gridCol>
                <a:gridCol w="1460469">
                  <a:extLst>
                    <a:ext uri="{9D8B030D-6E8A-4147-A177-3AD203B41FA5}">
                      <a16:colId xmlns:a16="http://schemas.microsoft.com/office/drawing/2014/main" val="1234287411"/>
                    </a:ext>
                  </a:extLst>
                </a:gridCol>
              </a:tblGrid>
              <a:tr h="330766">
                <a:tc>
                  <a:txBody>
                    <a:bodyPr/>
                    <a:lstStyle/>
                    <a:p>
                      <a:pPr algn="ctr"/>
                      <a:r>
                        <a:rPr lang="en-US" sz="1200" dirty="0">
                          <a:solidFill>
                            <a:schemeClr val="bg1"/>
                          </a:solidFill>
                        </a:rPr>
                        <a:t>Sentiment Level</a:t>
                      </a:r>
                      <a:endParaRPr lang="en-US" sz="1200" dirty="0">
                        <a:solidFill>
                          <a:schemeClr val="bg1"/>
                        </a:solidFill>
                        <a:latin typeface="Helvetica Neue"/>
                      </a:endParaRPr>
                    </a:p>
                  </a:txBody>
                  <a:tcPr/>
                </a:tc>
                <a:tc>
                  <a:txBody>
                    <a:bodyPr/>
                    <a:lstStyle/>
                    <a:p>
                      <a:pPr algn="r"/>
                      <a:r>
                        <a:rPr lang="en-US" sz="1200" dirty="0">
                          <a:solidFill>
                            <a:schemeClr val="bg1"/>
                          </a:solidFill>
                        </a:rPr>
                        <a:t>Total Counts</a:t>
                      </a:r>
                      <a:endParaRPr lang="en-US" sz="1200" dirty="0">
                        <a:solidFill>
                          <a:schemeClr val="bg1"/>
                        </a:solidFill>
                        <a:latin typeface="Helvetica Neue"/>
                      </a:endParaRPr>
                    </a:p>
                  </a:txBody>
                  <a:tcPr/>
                </a:tc>
                <a:tc>
                  <a:txBody>
                    <a:bodyPr/>
                    <a:lstStyle/>
                    <a:p>
                      <a:pPr algn="ctr"/>
                      <a:r>
                        <a:rPr lang="en-US" sz="1200" dirty="0">
                          <a:solidFill>
                            <a:schemeClr val="bg1"/>
                          </a:solidFill>
                        </a:rPr>
                        <a:t>(%)</a:t>
                      </a:r>
                      <a:endParaRPr lang="en-US" sz="1200" dirty="0">
                        <a:solidFill>
                          <a:schemeClr val="bg1"/>
                        </a:solidFill>
                        <a:latin typeface="Helvetica Neue"/>
                      </a:endParaRPr>
                    </a:p>
                  </a:txBody>
                  <a:tcPr/>
                </a:tc>
                <a:extLst>
                  <a:ext uri="{0D108BD9-81ED-4DB2-BD59-A6C34878D82A}">
                    <a16:rowId xmlns:a16="http://schemas.microsoft.com/office/drawing/2014/main" val="2620492080"/>
                  </a:ext>
                </a:extLst>
              </a:tr>
              <a:tr h="288477">
                <a:tc>
                  <a:txBody>
                    <a:bodyPr/>
                    <a:lstStyle/>
                    <a:p>
                      <a:r>
                        <a:rPr lang="en-US" sz="1200" dirty="0">
                          <a:solidFill>
                            <a:schemeClr val="tx1"/>
                          </a:solidFill>
                        </a:rPr>
                        <a:t>Very Positive</a:t>
                      </a:r>
                      <a:endParaRPr lang="en-US" sz="1200" dirty="0">
                        <a:solidFill>
                          <a:schemeClr val="tx1"/>
                        </a:solidFill>
                        <a:latin typeface="Helvetica Neue"/>
                      </a:endParaRPr>
                    </a:p>
                  </a:txBody>
                  <a:tcPr/>
                </a:tc>
                <a:tc>
                  <a:txBody>
                    <a:bodyPr/>
                    <a:lstStyle/>
                    <a:p>
                      <a:pPr algn="r"/>
                      <a:r>
                        <a:rPr lang="en-US" sz="1200" dirty="0">
                          <a:solidFill>
                            <a:schemeClr val="tx1"/>
                          </a:solidFill>
                        </a:rPr>
                        <a:t>1,402</a:t>
                      </a:r>
                      <a:endParaRPr lang="en-US" sz="1200" dirty="0">
                        <a:solidFill>
                          <a:schemeClr val="tx1"/>
                        </a:solidFill>
                        <a:latin typeface="Helvetica Neue"/>
                      </a:endParaRPr>
                    </a:p>
                  </a:txBody>
                  <a:tcPr/>
                </a:tc>
                <a:tc>
                  <a:txBody>
                    <a:bodyPr/>
                    <a:lstStyle/>
                    <a:p>
                      <a:pPr algn="r"/>
                      <a:r>
                        <a:rPr lang="en-US" sz="1200" dirty="0">
                          <a:solidFill>
                            <a:schemeClr val="tx1"/>
                          </a:solidFill>
                          <a:latin typeface="Helvetica Neue"/>
                        </a:rPr>
                        <a:t>0.4</a:t>
                      </a:r>
                    </a:p>
                  </a:txBody>
                  <a:tcPr/>
                </a:tc>
                <a:extLst>
                  <a:ext uri="{0D108BD9-81ED-4DB2-BD59-A6C34878D82A}">
                    <a16:rowId xmlns:a16="http://schemas.microsoft.com/office/drawing/2014/main" val="672009112"/>
                  </a:ext>
                </a:extLst>
              </a:tr>
              <a:tr h="309778">
                <a:tc>
                  <a:txBody>
                    <a:bodyPr/>
                    <a:lstStyle/>
                    <a:p>
                      <a:r>
                        <a:rPr lang="en-US" sz="1200" dirty="0">
                          <a:solidFill>
                            <a:schemeClr val="tx1"/>
                          </a:solidFill>
                        </a:rPr>
                        <a:t>Positive</a:t>
                      </a:r>
                      <a:endParaRPr lang="en-US" sz="1200" dirty="0">
                        <a:solidFill>
                          <a:schemeClr val="tx1"/>
                        </a:solidFill>
                        <a:latin typeface="Helvetica Neue"/>
                      </a:endParaRPr>
                    </a:p>
                  </a:txBody>
                  <a:tcPr/>
                </a:tc>
                <a:tc>
                  <a:txBody>
                    <a:bodyPr/>
                    <a:lstStyle/>
                    <a:p>
                      <a:pPr algn="r"/>
                      <a:r>
                        <a:rPr lang="en-US" sz="1200" dirty="0">
                          <a:solidFill>
                            <a:schemeClr val="tx1"/>
                          </a:solidFill>
                        </a:rPr>
                        <a:t>17,861</a:t>
                      </a:r>
                      <a:endParaRPr lang="en-US" sz="1200" dirty="0">
                        <a:solidFill>
                          <a:schemeClr val="tx1"/>
                        </a:solidFill>
                        <a:latin typeface="Helvetica Neue"/>
                      </a:endParaRPr>
                    </a:p>
                  </a:txBody>
                  <a:tcPr/>
                </a:tc>
                <a:tc>
                  <a:txBody>
                    <a:bodyPr/>
                    <a:lstStyle/>
                    <a:p>
                      <a:pPr algn="r"/>
                      <a:r>
                        <a:rPr lang="en-US" sz="1200" dirty="0">
                          <a:solidFill>
                            <a:schemeClr val="tx1"/>
                          </a:solidFill>
                          <a:latin typeface="Helvetica Neue"/>
                        </a:rPr>
                        <a:t>5.3</a:t>
                      </a:r>
                    </a:p>
                  </a:txBody>
                  <a:tcPr/>
                </a:tc>
                <a:extLst>
                  <a:ext uri="{0D108BD9-81ED-4DB2-BD59-A6C34878D82A}">
                    <a16:rowId xmlns:a16="http://schemas.microsoft.com/office/drawing/2014/main" val="2747782721"/>
                  </a:ext>
                </a:extLst>
              </a:tr>
              <a:tr h="292568">
                <a:tc>
                  <a:txBody>
                    <a:bodyPr/>
                    <a:lstStyle/>
                    <a:p>
                      <a:r>
                        <a:rPr lang="en-US" sz="1200" dirty="0">
                          <a:solidFill>
                            <a:schemeClr val="tx1"/>
                          </a:solidFill>
                        </a:rPr>
                        <a:t>Neutral</a:t>
                      </a:r>
                      <a:endParaRPr lang="en-US" sz="1200" dirty="0">
                        <a:solidFill>
                          <a:schemeClr val="tx1"/>
                        </a:solidFill>
                        <a:latin typeface="Helvetica Neue"/>
                      </a:endParaRPr>
                    </a:p>
                  </a:txBody>
                  <a:tcPr/>
                </a:tc>
                <a:tc>
                  <a:txBody>
                    <a:bodyPr/>
                    <a:lstStyle/>
                    <a:p>
                      <a:pPr algn="r"/>
                      <a:r>
                        <a:rPr lang="en-US" sz="1200" dirty="0">
                          <a:solidFill>
                            <a:schemeClr val="tx1"/>
                          </a:solidFill>
                        </a:rPr>
                        <a:t>314,488</a:t>
                      </a:r>
                      <a:endParaRPr lang="en-US" sz="1200" dirty="0">
                        <a:solidFill>
                          <a:schemeClr val="tx1"/>
                        </a:solidFill>
                        <a:latin typeface="Helvetica Neue"/>
                      </a:endParaRPr>
                    </a:p>
                  </a:txBody>
                  <a:tcPr/>
                </a:tc>
                <a:tc>
                  <a:txBody>
                    <a:bodyPr/>
                    <a:lstStyle/>
                    <a:p>
                      <a:pPr algn="r"/>
                      <a:r>
                        <a:rPr lang="en-US" sz="1200" dirty="0">
                          <a:solidFill>
                            <a:schemeClr val="tx1"/>
                          </a:solidFill>
                          <a:latin typeface="Helvetica Neue"/>
                        </a:rPr>
                        <a:t>93.3</a:t>
                      </a:r>
                    </a:p>
                  </a:txBody>
                  <a:tcPr/>
                </a:tc>
                <a:extLst>
                  <a:ext uri="{0D108BD9-81ED-4DB2-BD59-A6C34878D82A}">
                    <a16:rowId xmlns:a16="http://schemas.microsoft.com/office/drawing/2014/main" val="4094725479"/>
                  </a:ext>
                </a:extLst>
              </a:tr>
              <a:tr h="283964">
                <a:tc>
                  <a:txBody>
                    <a:bodyPr/>
                    <a:lstStyle/>
                    <a:p>
                      <a:r>
                        <a:rPr lang="en-US" sz="1200" dirty="0">
                          <a:solidFill>
                            <a:schemeClr val="tx1"/>
                          </a:solidFill>
                        </a:rPr>
                        <a:t>Negative</a:t>
                      </a:r>
                      <a:endParaRPr lang="en-US" sz="1200" dirty="0">
                        <a:solidFill>
                          <a:schemeClr val="tx1"/>
                        </a:solidFill>
                        <a:latin typeface="Helvetica Neue"/>
                      </a:endParaRPr>
                    </a:p>
                  </a:txBody>
                  <a:tcPr/>
                </a:tc>
                <a:tc>
                  <a:txBody>
                    <a:bodyPr/>
                    <a:lstStyle/>
                    <a:p>
                      <a:pPr algn="r"/>
                      <a:r>
                        <a:rPr lang="en-US" sz="1200" dirty="0">
                          <a:solidFill>
                            <a:schemeClr val="tx1"/>
                          </a:solidFill>
                        </a:rPr>
                        <a:t>3,325</a:t>
                      </a:r>
                      <a:endParaRPr lang="en-US" sz="1200" dirty="0">
                        <a:solidFill>
                          <a:schemeClr val="tx1"/>
                        </a:solidFill>
                        <a:latin typeface="Helvetica Neue"/>
                      </a:endParaRPr>
                    </a:p>
                  </a:txBody>
                  <a:tcPr/>
                </a:tc>
                <a:tc>
                  <a:txBody>
                    <a:bodyPr/>
                    <a:lstStyle/>
                    <a:p>
                      <a:pPr algn="r"/>
                      <a:r>
                        <a:rPr lang="en-US" sz="1200" dirty="0">
                          <a:solidFill>
                            <a:schemeClr val="tx1"/>
                          </a:solidFill>
                          <a:latin typeface="Helvetica Neue"/>
                        </a:rPr>
                        <a:t>1.0</a:t>
                      </a:r>
                    </a:p>
                  </a:txBody>
                  <a:tcPr/>
                </a:tc>
                <a:extLst>
                  <a:ext uri="{0D108BD9-81ED-4DB2-BD59-A6C34878D82A}">
                    <a16:rowId xmlns:a16="http://schemas.microsoft.com/office/drawing/2014/main" val="2545803406"/>
                  </a:ext>
                </a:extLst>
              </a:tr>
              <a:tr h="355958">
                <a:tc>
                  <a:txBody>
                    <a:bodyPr/>
                    <a:lstStyle/>
                    <a:p>
                      <a:r>
                        <a:rPr lang="en-US" sz="1200" dirty="0">
                          <a:solidFill>
                            <a:schemeClr val="tx1"/>
                          </a:solidFill>
                        </a:rPr>
                        <a:t>Very Negative</a:t>
                      </a:r>
                      <a:endParaRPr lang="en-US" sz="1200" dirty="0">
                        <a:solidFill>
                          <a:schemeClr val="tx1"/>
                        </a:solidFill>
                        <a:latin typeface="Helvetica Neue"/>
                      </a:endParaRPr>
                    </a:p>
                  </a:txBody>
                  <a:tcPr/>
                </a:tc>
                <a:tc>
                  <a:txBody>
                    <a:bodyPr/>
                    <a:lstStyle/>
                    <a:p>
                      <a:pPr algn="r"/>
                      <a:r>
                        <a:rPr lang="en-US" sz="1200" dirty="0">
                          <a:solidFill>
                            <a:schemeClr val="tx1"/>
                          </a:solidFill>
                        </a:rPr>
                        <a:t>218</a:t>
                      </a:r>
                      <a:endParaRPr lang="en-US" sz="1200" dirty="0">
                        <a:solidFill>
                          <a:schemeClr val="tx1"/>
                        </a:solidFill>
                        <a:latin typeface="Helvetica Neue"/>
                      </a:endParaRPr>
                    </a:p>
                  </a:txBody>
                  <a:tcPr/>
                </a:tc>
                <a:tc>
                  <a:txBody>
                    <a:bodyPr/>
                    <a:lstStyle/>
                    <a:p>
                      <a:pPr algn="r"/>
                      <a:r>
                        <a:rPr lang="en-US" sz="1200" dirty="0">
                          <a:solidFill>
                            <a:schemeClr val="tx1"/>
                          </a:solidFill>
                          <a:latin typeface="Helvetica Neue"/>
                        </a:rPr>
                        <a:t>0.0</a:t>
                      </a:r>
                    </a:p>
                  </a:txBody>
                  <a:tcPr/>
                </a:tc>
                <a:extLst>
                  <a:ext uri="{0D108BD9-81ED-4DB2-BD59-A6C34878D82A}">
                    <a16:rowId xmlns:a16="http://schemas.microsoft.com/office/drawing/2014/main" val="1345263997"/>
                  </a:ext>
                </a:extLst>
              </a:tr>
            </a:tbl>
          </a:graphicData>
        </a:graphic>
      </p:graphicFrame>
      <p:sp>
        <p:nvSpPr>
          <p:cNvPr id="7" name="TextBox 6">
            <a:extLst>
              <a:ext uri="{FF2B5EF4-FFF2-40B4-BE49-F238E27FC236}">
                <a16:creationId xmlns:a16="http://schemas.microsoft.com/office/drawing/2014/main" id="{F445B548-0C64-4F29-B824-3DE65477B965}"/>
              </a:ext>
            </a:extLst>
          </p:cNvPr>
          <p:cNvSpPr txBox="1"/>
          <p:nvPr/>
        </p:nvSpPr>
        <p:spPr>
          <a:xfrm>
            <a:off x="1028251" y="3196360"/>
            <a:ext cx="5001186" cy="646331"/>
          </a:xfrm>
          <a:prstGeom prst="rect">
            <a:avLst/>
          </a:prstGeom>
          <a:noFill/>
        </p:spPr>
        <p:txBody>
          <a:bodyPr wrap="square" rtlCol="0">
            <a:spAutoFit/>
          </a:bodyPr>
          <a:lstStyle/>
          <a:p>
            <a:r>
              <a:rPr lang="en-US" dirty="0">
                <a:latin typeface="Helvetica Neue"/>
              </a:rPr>
              <a:t>Positive (5.7%) news/article are much higher than negative (1%) news/article </a:t>
            </a:r>
          </a:p>
        </p:txBody>
      </p:sp>
      <p:sp>
        <p:nvSpPr>
          <p:cNvPr id="8" name="任意多边形 7">
            <a:extLst>
              <a:ext uri="{FF2B5EF4-FFF2-40B4-BE49-F238E27FC236}">
                <a16:creationId xmlns:a16="http://schemas.microsoft.com/office/drawing/2014/main" id="{DDE6B84A-5598-4EB0-9708-8C77CB938839}"/>
              </a:ext>
            </a:extLst>
          </p:cNvPr>
          <p:cNvSpPr/>
          <p:nvPr/>
        </p:nvSpPr>
        <p:spPr>
          <a:xfrm>
            <a:off x="142875" y="303639"/>
            <a:ext cx="399746" cy="4616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1495" y="21600"/>
                </a:lnTo>
                <a:lnTo>
                  <a:pt x="0" y="21600"/>
                </a:lnTo>
                <a:lnTo>
                  <a:pt x="0" y="0"/>
                </a:lnTo>
                <a:close/>
              </a:path>
            </a:pathLst>
          </a:custGeom>
          <a:gradFill>
            <a:gsLst>
              <a:gs pos="0">
                <a:srgbClr val="4E5458"/>
              </a:gs>
              <a:gs pos="50000">
                <a:srgbClr val="253239"/>
              </a:gs>
              <a:gs pos="100000">
                <a:srgbClr val="202D33"/>
              </a:gs>
            </a:gsLst>
            <a:lin ang="5400000"/>
          </a:gradFill>
          <a:ln w="12700">
            <a:solidFill>
              <a:schemeClr val="accent1"/>
            </a:solidFill>
            <a:miter/>
          </a:ln>
          <a:effectLst>
            <a:outerShdw blurRad="127000" dist="38100" dir="5400000" rotWithShape="0">
              <a:srgbClr val="000000">
                <a:alpha val="63000"/>
              </a:srgbClr>
            </a:outerShdw>
          </a:effectLst>
        </p:spPr>
        <p:txBody>
          <a:bodyPr lIns="0" tIns="0" rIns="0" bIns="0" anchor="ctr"/>
          <a:lstStyle/>
          <a:p>
            <a:pPr>
              <a:defRPr>
                <a:solidFill>
                  <a:srgbClr val="FFFFFF"/>
                </a:solidFill>
              </a:defRPr>
            </a:pPr>
            <a:endParaRPr sz="900"/>
          </a:p>
        </p:txBody>
      </p:sp>
      <p:sp>
        <p:nvSpPr>
          <p:cNvPr id="9" name="任意多边形 12">
            <a:extLst>
              <a:ext uri="{FF2B5EF4-FFF2-40B4-BE49-F238E27FC236}">
                <a16:creationId xmlns:a16="http://schemas.microsoft.com/office/drawing/2014/main" id="{DC2E3F4C-290E-4FEF-ACE7-E6154801DE49}"/>
              </a:ext>
            </a:extLst>
          </p:cNvPr>
          <p:cNvSpPr/>
          <p:nvPr/>
        </p:nvSpPr>
        <p:spPr>
          <a:xfrm>
            <a:off x="415043" y="303639"/>
            <a:ext cx="325710" cy="461600"/>
          </a:xfrm>
          <a:custGeom>
            <a:avLst/>
            <a:gdLst/>
            <a:ahLst/>
            <a:cxnLst>
              <a:cxn ang="0">
                <a:pos x="wd2" y="hd2"/>
              </a:cxn>
              <a:cxn ang="5400000">
                <a:pos x="wd2" y="hd2"/>
              </a:cxn>
              <a:cxn ang="10800000">
                <a:pos x="wd2" y="hd2"/>
              </a:cxn>
              <a:cxn ang="16200000">
                <a:pos x="wd2" y="hd2"/>
              </a:cxn>
            </a:cxnLst>
            <a:rect l="0" t="0" r="r" b="b"/>
            <a:pathLst>
              <a:path w="21600" h="21600" extrusionOk="0">
                <a:moveTo>
                  <a:pt x="12402" y="0"/>
                </a:moveTo>
                <a:lnTo>
                  <a:pt x="21600" y="0"/>
                </a:lnTo>
                <a:lnTo>
                  <a:pt x="9198" y="21600"/>
                </a:lnTo>
                <a:lnTo>
                  <a:pt x="0" y="21600"/>
                </a:lnTo>
                <a:lnTo>
                  <a:pt x="12402" y="0"/>
                </a:lnTo>
                <a:close/>
              </a:path>
            </a:pathLst>
          </a:custGeom>
          <a:gradFill>
            <a:gsLst>
              <a:gs pos="0">
                <a:srgbClr val="4E5458"/>
              </a:gs>
              <a:gs pos="50000">
                <a:srgbClr val="253239"/>
              </a:gs>
              <a:gs pos="100000">
                <a:srgbClr val="202D33"/>
              </a:gs>
            </a:gsLst>
            <a:lin ang="5400000"/>
          </a:gradFill>
          <a:ln w="12700">
            <a:solidFill>
              <a:schemeClr val="accent1"/>
            </a:solidFill>
            <a:miter/>
          </a:ln>
          <a:effectLst>
            <a:outerShdw blurRad="127000" dist="38100" dir="5400000" rotWithShape="0">
              <a:srgbClr val="000000">
                <a:alpha val="63000"/>
              </a:srgbClr>
            </a:outerShdw>
          </a:effectLst>
        </p:spPr>
        <p:txBody>
          <a:bodyPr lIns="0" tIns="0" rIns="0" bIns="0" anchor="ctr"/>
          <a:lstStyle/>
          <a:p>
            <a:pPr>
              <a:defRPr>
                <a:solidFill>
                  <a:srgbClr val="FFFFFF"/>
                </a:solidFill>
              </a:defRPr>
            </a:pPr>
            <a:endParaRPr sz="900"/>
          </a:p>
        </p:txBody>
      </p:sp>
      <p:sp>
        <p:nvSpPr>
          <p:cNvPr id="10" name="Content Placeholder 2">
            <a:extLst>
              <a:ext uri="{FF2B5EF4-FFF2-40B4-BE49-F238E27FC236}">
                <a16:creationId xmlns:a16="http://schemas.microsoft.com/office/drawing/2014/main" id="{DF024675-745B-4752-85AD-542E38C28A4C}"/>
              </a:ext>
            </a:extLst>
          </p:cNvPr>
          <p:cNvSpPr txBox="1">
            <a:spLocks/>
          </p:cNvSpPr>
          <p:nvPr/>
        </p:nvSpPr>
        <p:spPr>
          <a:xfrm>
            <a:off x="6858000" y="915323"/>
            <a:ext cx="6524625" cy="54133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u="sng" dirty="0">
                <a:solidFill>
                  <a:schemeClr val="tx2"/>
                </a:solidFill>
                <a:latin typeface="Helvetica Neue"/>
              </a:rPr>
              <a:t>Sentiment Classification</a:t>
            </a:r>
          </a:p>
        </p:txBody>
      </p:sp>
      <p:graphicFrame>
        <p:nvGraphicFramePr>
          <p:cNvPr id="14" name="Table 14">
            <a:extLst>
              <a:ext uri="{FF2B5EF4-FFF2-40B4-BE49-F238E27FC236}">
                <a16:creationId xmlns:a16="http://schemas.microsoft.com/office/drawing/2014/main" id="{C88A14D8-10FE-46C1-8D13-C33408AB89A8}"/>
              </a:ext>
            </a:extLst>
          </p:cNvPr>
          <p:cNvGraphicFramePr>
            <a:graphicFrameLocks noGrp="1"/>
          </p:cNvGraphicFramePr>
          <p:nvPr>
            <p:extLst>
              <p:ext uri="{D42A27DB-BD31-4B8C-83A1-F6EECF244321}">
                <p14:modId xmlns:p14="http://schemas.microsoft.com/office/powerpoint/2010/main" val="1008885114"/>
              </p:ext>
            </p:extLst>
          </p:nvPr>
        </p:nvGraphicFramePr>
        <p:xfrm>
          <a:off x="6509164" y="1306453"/>
          <a:ext cx="5211483" cy="1483360"/>
        </p:xfrm>
        <a:graphic>
          <a:graphicData uri="http://schemas.openxmlformats.org/drawingml/2006/table">
            <a:tbl>
              <a:tblPr firstRow="1" bandRow="1">
                <a:tableStyleId>{5C22544A-7EE6-4342-B048-85BDC9FD1C3A}</a:tableStyleId>
              </a:tblPr>
              <a:tblGrid>
                <a:gridCol w="3257177">
                  <a:extLst>
                    <a:ext uri="{9D8B030D-6E8A-4147-A177-3AD203B41FA5}">
                      <a16:colId xmlns:a16="http://schemas.microsoft.com/office/drawing/2014/main" val="3583394999"/>
                    </a:ext>
                  </a:extLst>
                </a:gridCol>
                <a:gridCol w="1954306">
                  <a:extLst>
                    <a:ext uri="{9D8B030D-6E8A-4147-A177-3AD203B41FA5}">
                      <a16:colId xmlns:a16="http://schemas.microsoft.com/office/drawing/2014/main" val="1754023695"/>
                    </a:ext>
                  </a:extLst>
                </a:gridCol>
              </a:tblGrid>
              <a:tr h="370840">
                <a:tc>
                  <a:txBody>
                    <a:bodyPr/>
                    <a:lstStyle/>
                    <a:p>
                      <a:pPr algn="ctr"/>
                      <a:r>
                        <a:rPr lang="en-US" dirty="0"/>
                        <a:t>Statistical Model</a:t>
                      </a:r>
                    </a:p>
                  </a:txBody>
                  <a:tcPr/>
                </a:tc>
                <a:tc>
                  <a:txBody>
                    <a:bodyPr/>
                    <a:lstStyle/>
                    <a:p>
                      <a:pPr algn="ctr"/>
                      <a:r>
                        <a:rPr lang="en-US" dirty="0"/>
                        <a:t>Accuracy</a:t>
                      </a:r>
                    </a:p>
                  </a:txBody>
                  <a:tcPr/>
                </a:tc>
                <a:extLst>
                  <a:ext uri="{0D108BD9-81ED-4DB2-BD59-A6C34878D82A}">
                    <a16:rowId xmlns:a16="http://schemas.microsoft.com/office/drawing/2014/main" val="1170526485"/>
                  </a:ext>
                </a:extLst>
              </a:tr>
              <a:tr h="370840">
                <a:tc>
                  <a:txBody>
                    <a:bodyPr/>
                    <a:lstStyle/>
                    <a:p>
                      <a:r>
                        <a:rPr lang="en-US" dirty="0"/>
                        <a:t>Naive Bayes Model</a:t>
                      </a:r>
                    </a:p>
                  </a:txBody>
                  <a:tcPr/>
                </a:tc>
                <a:tc>
                  <a:txBody>
                    <a:bodyPr/>
                    <a:lstStyle/>
                    <a:p>
                      <a:pPr algn="r"/>
                      <a:r>
                        <a:rPr lang="en-US" dirty="0"/>
                        <a:t>84%</a:t>
                      </a:r>
                    </a:p>
                  </a:txBody>
                  <a:tcPr/>
                </a:tc>
                <a:extLst>
                  <a:ext uri="{0D108BD9-81ED-4DB2-BD59-A6C34878D82A}">
                    <a16:rowId xmlns:a16="http://schemas.microsoft.com/office/drawing/2014/main" val="4274636327"/>
                  </a:ext>
                </a:extLst>
              </a:tr>
              <a:tr h="370840">
                <a:tc>
                  <a:txBody>
                    <a:bodyPr/>
                    <a:lstStyle/>
                    <a:p>
                      <a:r>
                        <a:rPr lang="en-US" dirty="0"/>
                        <a:t>Logistic Regression Model</a:t>
                      </a:r>
                    </a:p>
                  </a:txBody>
                  <a:tcPr/>
                </a:tc>
                <a:tc>
                  <a:txBody>
                    <a:bodyPr/>
                    <a:lstStyle/>
                    <a:p>
                      <a:pPr algn="r"/>
                      <a:r>
                        <a:rPr lang="en-US" dirty="0"/>
                        <a:t>84.1%</a:t>
                      </a:r>
                    </a:p>
                  </a:txBody>
                  <a:tcPr/>
                </a:tc>
                <a:extLst>
                  <a:ext uri="{0D108BD9-81ED-4DB2-BD59-A6C34878D82A}">
                    <a16:rowId xmlns:a16="http://schemas.microsoft.com/office/drawing/2014/main" val="564100150"/>
                  </a:ext>
                </a:extLst>
              </a:tr>
              <a:tr h="370840">
                <a:tc>
                  <a:txBody>
                    <a:bodyPr/>
                    <a:lstStyle/>
                    <a:p>
                      <a:r>
                        <a:rPr lang="en-US" dirty="0"/>
                        <a:t>Support Vector Machine</a:t>
                      </a:r>
                    </a:p>
                  </a:txBody>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dirty="0"/>
                        <a:t>84.1%</a:t>
                      </a:r>
                    </a:p>
                  </a:txBody>
                  <a:tcPr/>
                </a:tc>
                <a:extLst>
                  <a:ext uri="{0D108BD9-81ED-4DB2-BD59-A6C34878D82A}">
                    <a16:rowId xmlns:a16="http://schemas.microsoft.com/office/drawing/2014/main" val="2151975277"/>
                  </a:ext>
                </a:extLst>
              </a:tr>
            </a:tbl>
          </a:graphicData>
        </a:graphic>
      </p:graphicFrame>
      <p:sp>
        <p:nvSpPr>
          <p:cNvPr id="15" name="Rectangle: Rounded Corners 14">
            <a:extLst>
              <a:ext uri="{FF2B5EF4-FFF2-40B4-BE49-F238E27FC236}">
                <a16:creationId xmlns:a16="http://schemas.microsoft.com/office/drawing/2014/main" id="{34E30B4C-19AC-40F2-B8A8-71FE462701C2}"/>
              </a:ext>
            </a:extLst>
          </p:cNvPr>
          <p:cNvSpPr/>
          <p:nvPr/>
        </p:nvSpPr>
        <p:spPr>
          <a:xfrm>
            <a:off x="6509164" y="2879046"/>
            <a:ext cx="5329290" cy="1021563"/>
          </a:xfrm>
          <a:prstGeom prst="roundRect">
            <a:avLst/>
          </a:prstGeom>
          <a:solidFill>
            <a:schemeClr val="accent1">
              <a:lumMod val="60000"/>
              <a:lumOff val="40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endParaRPr lang="en-US" dirty="0"/>
          </a:p>
        </p:txBody>
      </p:sp>
      <p:sp>
        <p:nvSpPr>
          <p:cNvPr id="16" name="TextBox 15">
            <a:extLst>
              <a:ext uri="{FF2B5EF4-FFF2-40B4-BE49-F238E27FC236}">
                <a16:creationId xmlns:a16="http://schemas.microsoft.com/office/drawing/2014/main" id="{C6028D56-A5FC-4566-B5F8-555288DE4223}"/>
              </a:ext>
            </a:extLst>
          </p:cNvPr>
          <p:cNvSpPr txBox="1"/>
          <p:nvPr/>
        </p:nvSpPr>
        <p:spPr>
          <a:xfrm>
            <a:off x="6667540" y="2928162"/>
            <a:ext cx="4894729" cy="923330"/>
          </a:xfrm>
          <a:prstGeom prst="rect">
            <a:avLst/>
          </a:prstGeom>
          <a:noFill/>
        </p:spPr>
        <p:txBody>
          <a:bodyPr wrap="square" rtlCol="0">
            <a:spAutoFit/>
          </a:bodyPr>
          <a:lstStyle/>
          <a:p>
            <a:r>
              <a:rPr lang="en-US" dirty="0">
                <a:latin typeface="Helvetica Neue"/>
              </a:rPr>
              <a:t>Logistic Regression Model and SVM perform well for classification of sentiment level (Positive or Negative)</a:t>
            </a:r>
          </a:p>
        </p:txBody>
      </p:sp>
      <p:sp>
        <p:nvSpPr>
          <p:cNvPr id="17" name="Rectangle 16">
            <a:extLst>
              <a:ext uri="{FF2B5EF4-FFF2-40B4-BE49-F238E27FC236}">
                <a16:creationId xmlns:a16="http://schemas.microsoft.com/office/drawing/2014/main" id="{A1C1833C-CD90-4458-8B1E-CD55044E5916}"/>
              </a:ext>
            </a:extLst>
          </p:cNvPr>
          <p:cNvSpPr/>
          <p:nvPr/>
        </p:nvSpPr>
        <p:spPr>
          <a:xfrm>
            <a:off x="4716348" y="1608423"/>
            <a:ext cx="982531" cy="62992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9ABD87FF-D1F1-4005-9A59-D497868FB4C8}"/>
              </a:ext>
            </a:extLst>
          </p:cNvPr>
          <p:cNvSpPr/>
          <p:nvPr/>
        </p:nvSpPr>
        <p:spPr>
          <a:xfrm>
            <a:off x="10738116" y="2131576"/>
            <a:ext cx="982531" cy="62992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itle 1">
            <a:extLst>
              <a:ext uri="{FF2B5EF4-FFF2-40B4-BE49-F238E27FC236}">
                <a16:creationId xmlns:a16="http://schemas.microsoft.com/office/drawing/2014/main" id="{E3003044-BA5D-4A96-BD9D-9475A3427476}"/>
              </a:ext>
            </a:extLst>
          </p:cNvPr>
          <p:cNvSpPr txBox="1">
            <a:spLocks/>
          </p:cNvSpPr>
          <p:nvPr/>
        </p:nvSpPr>
        <p:spPr>
          <a:xfrm>
            <a:off x="923925" y="3790334"/>
            <a:ext cx="10515600" cy="10572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2"/>
                </a:solidFill>
                <a:latin typeface="Helvetica Neue"/>
              </a:rPr>
              <a:t>Topic Analysis – Word Cloud</a:t>
            </a:r>
          </a:p>
        </p:txBody>
      </p:sp>
      <p:sp>
        <p:nvSpPr>
          <p:cNvPr id="20" name="任意多边形 7">
            <a:extLst>
              <a:ext uri="{FF2B5EF4-FFF2-40B4-BE49-F238E27FC236}">
                <a16:creationId xmlns:a16="http://schemas.microsoft.com/office/drawing/2014/main" id="{731BC52D-C6E8-4DF8-B442-FF5A9DA7790C}"/>
              </a:ext>
            </a:extLst>
          </p:cNvPr>
          <p:cNvSpPr/>
          <p:nvPr/>
        </p:nvSpPr>
        <p:spPr>
          <a:xfrm>
            <a:off x="152400" y="4114610"/>
            <a:ext cx="399746" cy="4616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1495" y="21600"/>
                </a:lnTo>
                <a:lnTo>
                  <a:pt x="0" y="21600"/>
                </a:lnTo>
                <a:lnTo>
                  <a:pt x="0" y="0"/>
                </a:lnTo>
                <a:close/>
              </a:path>
            </a:pathLst>
          </a:custGeom>
          <a:gradFill>
            <a:gsLst>
              <a:gs pos="0">
                <a:srgbClr val="4E5458"/>
              </a:gs>
              <a:gs pos="50000">
                <a:srgbClr val="253239"/>
              </a:gs>
              <a:gs pos="100000">
                <a:srgbClr val="202D33"/>
              </a:gs>
            </a:gsLst>
            <a:lin ang="5400000"/>
          </a:gradFill>
          <a:ln w="12700">
            <a:solidFill>
              <a:schemeClr val="accent1"/>
            </a:solidFill>
            <a:miter/>
          </a:ln>
          <a:effectLst>
            <a:outerShdw blurRad="127000" dist="38100" dir="5400000" rotWithShape="0">
              <a:srgbClr val="000000">
                <a:alpha val="63000"/>
              </a:srgbClr>
            </a:outerShdw>
          </a:effectLst>
        </p:spPr>
        <p:txBody>
          <a:bodyPr lIns="0" tIns="0" rIns="0" bIns="0" anchor="ctr"/>
          <a:lstStyle/>
          <a:p>
            <a:pPr>
              <a:defRPr>
                <a:solidFill>
                  <a:srgbClr val="FFFFFF"/>
                </a:solidFill>
              </a:defRPr>
            </a:pPr>
            <a:endParaRPr sz="900"/>
          </a:p>
        </p:txBody>
      </p:sp>
      <p:sp>
        <p:nvSpPr>
          <p:cNvPr id="21" name="任意多边形 12">
            <a:extLst>
              <a:ext uri="{FF2B5EF4-FFF2-40B4-BE49-F238E27FC236}">
                <a16:creationId xmlns:a16="http://schemas.microsoft.com/office/drawing/2014/main" id="{43EC13FB-B80C-49FF-A311-04E4B47352AF}"/>
              </a:ext>
            </a:extLst>
          </p:cNvPr>
          <p:cNvSpPr/>
          <p:nvPr/>
        </p:nvSpPr>
        <p:spPr>
          <a:xfrm>
            <a:off x="424568" y="4114610"/>
            <a:ext cx="325710" cy="461600"/>
          </a:xfrm>
          <a:custGeom>
            <a:avLst/>
            <a:gdLst/>
            <a:ahLst/>
            <a:cxnLst>
              <a:cxn ang="0">
                <a:pos x="wd2" y="hd2"/>
              </a:cxn>
              <a:cxn ang="5400000">
                <a:pos x="wd2" y="hd2"/>
              </a:cxn>
              <a:cxn ang="10800000">
                <a:pos x="wd2" y="hd2"/>
              </a:cxn>
              <a:cxn ang="16200000">
                <a:pos x="wd2" y="hd2"/>
              </a:cxn>
            </a:cxnLst>
            <a:rect l="0" t="0" r="r" b="b"/>
            <a:pathLst>
              <a:path w="21600" h="21600" extrusionOk="0">
                <a:moveTo>
                  <a:pt x="12402" y="0"/>
                </a:moveTo>
                <a:lnTo>
                  <a:pt x="21600" y="0"/>
                </a:lnTo>
                <a:lnTo>
                  <a:pt x="9198" y="21600"/>
                </a:lnTo>
                <a:lnTo>
                  <a:pt x="0" y="21600"/>
                </a:lnTo>
                <a:lnTo>
                  <a:pt x="12402" y="0"/>
                </a:lnTo>
                <a:close/>
              </a:path>
            </a:pathLst>
          </a:custGeom>
          <a:gradFill>
            <a:gsLst>
              <a:gs pos="0">
                <a:srgbClr val="4E5458"/>
              </a:gs>
              <a:gs pos="50000">
                <a:srgbClr val="253239"/>
              </a:gs>
              <a:gs pos="100000">
                <a:srgbClr val="202D33"/>
              </a:gs>
            </a:gsLst>
            <a:lin ang="5400000"/>
          </a:gradFill>
          <a:ln w="12700">
            <a:solidFill>
              <a:schemeClr val="accent1"/>
            </a:solidFill>
            <a:miter/>
          </a:ln>
          <a:effectLst>
            <a:outerShdw blurRad="127000" dist="38100" dir="5400000" rotWithShape="0">
              <a:srgbClr val="000000">
                <a:alpha val="63000"/>
              </a:srgbClr>
            </a:outerShdw>
          </a:effectLst>
        </p:spPr>
        <p:txBody>
          <a:bodyPr lIns="0" tIns="0" rIns="0" bIns="0" anchor="ctr"/>
          <a:lstStyle/>
          <a:p>
            <a:pPr>
              <a:defRPr>
                <a:solidFill>
                  <a:srgbClr val="FFFFFF"/>
                </a:solidFill>
              </a:defRPr>
            </a:pPr>
            <a:endParaRPr sz="900"/>
          </a:p>
        </p:txBody>
      </p:sp>
      <p:pic>
        <p:nvPicPr>
          <p:cNvPr id="22" name="Picture 21">
            <a:extLst>
              <a:ext uri="{FF2B5EF4-FFF2-40B4-BE49-F238E27FC236}">
                <a16:creationId xmlns:a16="http://schemas.microsoft.com/office/drawing/2014/main" id="{BEC3E1E4-F0F3-4ECE-BB23-FFEB85CEA2E1}"/>
              </a:ext>
            </a:extLst>
          </p:cNvPr>
          <p:cNvPicPr>
            <a:picLocks noChangeAspect="1"/>
          </p:cNvPicPr>
          <p:nvPr/>
        </p:nvPicPr>
        <p:blipFill>
          <a:blip r:embed="rId2"/>
          <a:stretch>
            <a:fillRect/>
          </a:stretch>
        </p:blipFill>
        <p:spPr>
          <a:xfrm>
            <a:off x="2429146" y="4689270"/>
            <a:ext cx="3185941" cy="1580477"/>
          </a:xfrm>
          <a:prstGeom prst="rect">
            <a:avLst/>
          </a:prstGeom>
        </p:spPr>
      </p:pic>
      <p:pic>
        <p:nvPicPr>
          <p:cNvPr id="23" name="Picture 22">
            <a:extLst>
              <a:ext uri="{FF2B5EF4-FFF2-40B4-BE49-F238E27FC236}">
                <a16:creationId xmlns:a16="http://schemas.microsoft.com/office/drawing/2014/main" id="{032813DC-AAEB-448A-8E9B-9D2DA5F56BB3}"/>
              </a:ext>
            </a:extLst>
          </p:cNvPr>
          <p:cNvPicPr>
            <a:picLocks noChangeAspect="1"/>
          </p:cNvPicPr>
          <p:nvPr/>
        </p:nvPicPr>
        <p:blipFill>
          <a:blip r:embed="rId3"/>
          <a:stretch>
            <a:fillRect/>
          </a:stretch>
        </p:blipFill>
        <p:spPr>
          <a:xfrm>
            <a:off x="8534400" y="4660967"/>
            <a:ext cx="3107587" cy="1570733"/>
          </a:xfrm>
          <a:prstGeom prst="rect">
            <a:avLst/>
          </a:prstGeom>
        </p:spPr>
      </p:pic>
      <p:sp>
        <p:nvSpPr>
          <p:cNvPr id="24" name="Content Placeholder 2">
            <a:extLst>
              <a:ext uri="{FF2B5EF4-FFF2-40B4-BE49-F238E27FC236}">
                <a16:creationId xmlns:a16="http://schemas.microsoft.com/office/drawing/2014/main" id="{E12ABBF4-2BB0-4817-A398-21EA1BC5B599}"/>
              </a:ext>
            </a:extLst>
          </p:cNvPr>
          <p:cNvSpPr txBox="1">
            <a:spLocks/>
          </p:cNvSpPr>
          <p:nvPr/>
        </p:nvSpPr>
        <p:spPr>
          <a:xfrm>
            <a:off x="-25470" y="5148697"/>
            <a:ext cx="2549595" cy="61897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u="sng" dirty="0">
                <a:solidFill>
                  <a:schemeClr val="tx2">
                    <a:lumMod val="75000"/>
                  </a:schemeClr>
                </a:solidFill>
                <a:latin typeface="Helvetica Neue"/>
              </a:rPr>
              <a:t>Positive Keywords:</a:t>
            </a:r>
          </a:p>
        </p:txBody>
      </p:sp>
      <p:sp>
        <p:nvSpPr>
          <p:cNvPr id="25" name="Content Placeholder 2">
            <a:extLst>
              <a:ext uri="{FF2B5EF4-FFF2-40B4-BE49-F238E27FC236}">
                <a16:creationId xmlns:a16="http://schemas.microsoft.com/office/drawing/2014/main" id="{541680BE-DD4F-4575-86E2-1914DD960C2E}"/>
              </a:ext>
            </a:extLst>
          </p:cNvPr>
          <p:cNvSpPr txBox="1">
            <a:spLocks/>
          </p:cNvSpPr>
          <p:nvPr/>
        </p:nvSpPr>
        <p:spPr>
          <a:xfrm>
            <a:off x="5905652" y="5170021"/>
            <a:ext cx="2714473" cy="61897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u="sng" dirty="0">
                <a:solidFill>
                  <a:schemeClr val="tx2">
                    <a:lumMod val="75000"/>
                  </a:schemeClr>
                </a:solidFill>
                <a:latin typeface="Helvetica Neue"/>
              </a:rPr>
              <a:t>Negative Keywords:</a:t>
            </a:r>
          </a:p>
        </p:txBody>
      </p:sp>
      <p:sp>
        <p:nvSpPr>
          <p:cNvPr id="26" name="TextBox 25">
            <a:extLst>
              <a:ext uri="{FF2B5EF4-FFF2-40B4-BE49-F238E27FC236}">
                <a16:creationId xmlns:a16="http://schemas.microsoft.com/office/drawing/2014/main" id="{638AEC2C-F0A8-482F-A6E8-F2E5FA287472}"/>
              </a:ext>
            </a:extLst>
          </p:cNvPr>
          <p:cNvSpPr txBox="1"/>
          <p:nvPr/>
        </p:nvSpPr>
        <p:spPr>
          <a:xfrm>
            <a:off x="0" y="6248608"/>
            <a:ext cx="5905652" cy="584775"/>
          </a:xfrm>
          <a:prstGeom prst="rect">
            <a:avLst/>
          </a:prstGeom>
          <a:noFill/>
        </p:spPr>
        <p:txBody>
          <a:bodyPr wrap="square" rtlCol="0">
            <a:spAutoFit/>
          </a:bodyPr>
          <a:lstStyle/>
          <a:p>
            <a:r>
              <a:rPr lang="en-US" sz="1600" b="1" dirty="0">
                <a:solidFill>
                  <a:schemeClr val="accent6">
                    <a:lumMod val="50000"/>
                  </a:schemeClr>
                </a:solidFill>
                <a:latin typeface="Helvetica Neue"/>
              </a:rPr>
              <a:t>‘</a:t>
            </a:r>
            <a:r>
              <a:rPr lang="en-US" sz="1600" b="1" dirty="0">
                <a:solidFill>
                  <a:schemeClr val="accent6">
                    <a:lumMod val="50000"/>
                  </a:schemeClr>
                </a:solidFill>
                <a:effectLst>
                  <a:outerShdw blurRad="38100" dist="38100" dir="2700000" algn="tl">
                    <a:srgbClr val="000000">
                      <a:alpha val="43137"/>
                    </a:srgbClr>
                  </a:outerShdw>
                </a:effectLst>
                <a:latin typeface="Helvetica Neue"/>
              </a:rPr>
              <a:t>Great City/Home’, ‘Team (Chicago Cubs, Chicago Bears, Chicago Bulls)’, ‘Business’, ‘Customer Service’, ‘Credit’</a:t>
            </a:r>
            <a:endParaRPr lang="en-US" sz="1600" b="1" dirty="0">
              <a:solidFill>
                <a:schemeClr val="accent6">
                  <a:lumMod val="50000"/>
                </a:schemeClr>
              </a:solidFill>
              <a:latin typeface="Helvetica Neue"/>
            </a:endParaRPr>
          </a:p>
        </p:txBody>
      </p:sp>
      <p:sp>
        <p:nvSpPr>
          <p:cNvPr id="27" name="TextBox 26">
            <a:extLst>
              <a:ext uri="{FF2B5EF4-FFF2-40B4-BE49-F238E27FC236}">
                <a16:creationId xmlns:a16="http://schemas.microsoft.com/office/drawing/2014/main" id="{E6065C5C-ECA0-46A5-BB0E-1650CB9C7E26}"/>
              </a:ext>
            </a:extLst>
          </p:cNvPr>
          <p:cNvSpPr txBox="1"/>
          <p:nvPr/>
        </p:nvSpPr>
        <p:spPr>
          <a:xfrm>
            <a:off x="6286349" y="6288331"/>
            <a:ext cx="5743727" cy="584775"/>
          </a:xfrm>
          <a:prstGeom prst="rect">
            <a:avLst/>
          </a:prstGeom>
          <a:noFill/>
        </p:spPr>
        <p:txBody>
          <a:bodyPr wrap="square" rtlCol="0">
            <a:spAutoFit/>
          </a:bodyPr>
          <a:lstStyle/>
          <a:p>
            <a:r>
              <a:rPr lang="en-US" sz="1600" b="1" dirty="0">
                <a:solidFill>
                  <a:srgbClr val="C00000"/>
                </a:solidFill>
                <a:effectLst>
                  <a:outerShdw blurRad="38100" dist="38100" dir="2700000" algn="tl">
                    <a:srgbClr val="000000">
                      <a:alpha val="43137"/>
                    </a:srgbClr>
                  </a:outerShdw>
                </a:effectLst>
                <a:latin typeface="Helvetica Neue"/>
              </a:rPr>
              <a:t>‘Police’, ‘Violent’, ‘Crime’, ‘Guilty’, ‘Hate Crime’, ‘law enforcement’</a:t>
            </a:r>
            <a:endParaRPr lang="en-US" sz="1600" b="1" dirty="0">
              <a:latin typeface="Helvetica Neue"/>
            </a:endParaRPr>
          </a:p>
        </p:txBody>
      </p:sp>
      <p:cxnSp>
        <p:nvCxnSpPr>
          <p:cNvPr id="28" name="Straight Connector 27">
            <a:extLst>
              <a:ext uri="{FF2B5EF4-FFF2-40B4-BE49-F238E27FC236}">
                <a16:creationId xmlns:a16="http://schemas.microsoft.com/office/drawing/2014/main" id="{FCAFDD0D-C4B2-46E6-A5E2-83FAC5E3FB9F}"/>
              </a:ext>
            </a:extLst>
          </p:cNvPr>
          <p:cNvCxnSpPr>
            <a:cxnSpLocks/>
          </p:cNvCxnSpPr>
          <p:nvPr/>
        </p:nvCxnSpPr>
        <p:spPr>
          <a:xfrm>
            <a:off x="5905652" y="4740066"/>
            <a:ext cx="0" cy="2055217"/>
          </a:xfrm>
          <a:prstGeom prst="line">
            <a:avLst/>
          </a:prstGeom>
          <a:ln>
            <a:solidFill>
              <a:schemeClr val="accent1">
                <a:lumMod val="50000"/>
              </a:schemeClr>
            </a:solidFill>
            <a:prstDash val="sysDot"/>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05726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B991E18-7271-4937-8DD5-60EB8535EFF9}"/>
              </a:ext>
            </a:extLst>
          </p:cNvPr>
          <p:cNvSpPr txBox="1">
            <a:spLocks/>
          </p:cNvSpPr>
          <p:nvPr/>
        </p:nvSpPr>
        <p:spPr>
          <a:xfrm>
            <a:off x="923925" y="-47625"/>
            <a:ext cx="10515600" cy="105727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tx2"/>
                </a:solidFill>
                <a:latin typeface="Helvetica Neue"/>
              </a:rPr>
              <a:t>NER Analysis using </a:t>
            </a:r>
            <a:r>
              <a:rPr lang="en-US" dirty="0" err="1">
                <a:solidFill>
                  <a:schemeClr val="tx2"/>
                </a:solidFill>
                <a:latin typeface="Helvetica Neue"/>
              </a:rPr>
              <a:t>Spcay</a:t>
            </a:r>
            <a:endParaRPr lang="en-US" dirty="0">
              <a:solidFill>
                <a:schemeClr val="tx2"/>
              </a:solidFill>
              <a:latin typeface="Helvetica Neue"/>
            </a:endParaRPr>
          </a:p>
        </p:txBody>
      </p:sp>
      <p:sp>
        <p:nvSpPr>
          <p:cNvPr id="10" name="任意多边形 7">
            <a:extLst>
              <a:ext uri="{FF2B5EF4-FFF2-40B4-BE49-F238E27FC236}">
                <a16:creationId xmlns:a16="http://schemas.microsoft.com/office/drawing/2014/main" id="{21E6C3E3-5737-4B3D-A239-A753F4B8F1FA}"/>
              </a:ext>
            </a:extLst>
          </p:cNvPr>
          <p:cNvSpPr/>
          <p:nvPr/>
        </p:nvSpPr>
        <p:spPr>
          <a:xfrm>
            <a:off x="142875" y="303639"/>
            <a:ext cx="399746" cy="4616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1495" y="21600"/>
                </a:lnTo>
                <a:lnTo>
                  <a:pt x="0" y="21600"/>
                </a:lnTo>
                <a:lnTo>
                  <a:pt x="0" y="0"/>
                </a:lnTo>
                <a:close/>
              </a:path>
            </a:pathLst>
          </a:custGeom>
          <a:gradFill>
            <a:gsLst>
              <a:gs pos="0">
                <a:srgbClr val="4E5458"/>
              </a:gs>
              <a:gs pos="50000">
                <a:srgbClr val="253239"/>
              </a:gs>
              <a:gs pos="100000">
                <a:srgbClr val="202D33"/>
              </a:gs>
            </a:gsLst>
            <a:lin ang="5400000"/>
          </a:gradFill>
          <a:ln w="12700">
            <a:solidFill>
              <a:schemeClr val="accent1"/>
            </a:solidFill>
            <a:miter/>
          </a:ln>
          <a:effectLst>
            <a:outerShdw blurRad="127000" dist="38100" dir="5400000" rotWithShape="0">
              <a:srgbClr val="000000">
                <a:alpha val="63000"/>
              </a:srgbClr>
            </a:outerShdw>
          </a:effectLst>
        </p:spPr>
        <p:txBody>
          <a:bodyPr lIns="0" tIns="0" rIns="0" bIns="0" anchor="ctr"/>
          <a:lstStyle/>
          <a:p>
            <a:pPr>
              <a:defRPr>
                <a:solidFill>
                  <a:srgbClr val="FFFFFF"/>
                </a:solidFill>
              </a:defRPr>
            </a:pPr>
            <a:endParaRPr sz="900"/>
          </a:p>
        </p:txBody>
      </p:sp>
      <p:sp>
        <p:nvSpPr>
          <p:cNvPr id="11" name="任意多边形 12">
            <a:extLst>
              <a:ext uri="{FF2B5EF4-FFF2-40B4-BE49-F238E27FC236}">
                <a16:creationId xmlns:a16="http://schemas.microsoft.com/office/drawing/2014/main" id="{29ABD972-85F8-44D6-8F99-CB19894B0386}"/>
              </a:ext>
            </a:extLst>
          </p:cNvPr>
          <p:cNvSpPr/>
          <p:nvPr/>
        </p:nvSpPr>
        <p:spPr>
          <a:xfrm>
            <a:off x="415043" y="303639"/>
            <a:ext cx="325710" cy="461600"/>
          </a:xfrm>
          <a:custGeom>
            <a:avLst/>
            <a:gdLst/>
            <a:ahLst/>
            <a:cxnLst>
              <a:cxn ang="0">
                <a:pos x="wd2" y="hd2"/>
              </a:cxn>
              <a:cxn ang="5400000">
                <a:pos x="wd2" y="hd2"/>
              </a:cxn>
              <a:cxn ang="10800000">
                <a:pos x="wd2" y="hd2"/>
              </a:cxn>
              <a:cxn ang="16200000">
                <a:pos x="wd2" y="hd2"/>
              </a:cxn>
            </a:cxnLst>
            <a:rect l="0" t="0" r="r" b="b"/>
            <a:pathLst>
              <a:path w="21600" h="21600" extrusionOk="0">
                <a:moveTo>
                  <a:pt x="12402" y="0"/>
                </a:moveTo>
                <a:lnTo>
                  <a:pt x="21600" y="0"/>
                </a:lnTo>
                <a:lnTo>
                  <a:pt x="9198" y="21600"/>
                </a:lnTo>
                <a:lnTo>
                  <a:pt x="0" y="21600"/>
                </a:lnTo>
                <a:lnTo>
                  <a:pt x="12402" y="0"/>
                </a:lnTo>
                <a:close/>
              </a:path>
            </a:pathLst>
          </a:custGeom>
          <a:gradFill>
            <a:gsLst>
              <a:gs pos="0">
                <a:srgbClr val="4E5458"/>
              </a:gs>
              <a:gs pos="50000">
                <a:srgbClr val="253239"/>
              </a:gs>
              <a:gs pos="100000">
                <a:srgbClr val="202D33"/>
              </a:gs>
            </a:gsLst>
            <a:lin ang="5400000"/>
          </a:gradFill>
          <a:ln w="12700">
            <a:solidFill>
              <a:schemeClr val="accent1"/>
            </a:solidFill>
            <a:miter/>
          </a:ln>
          <a:effectLst>
            <a:outerShdw blurRad="127000" dist="38100" dir="5400000" rotWithShape="0">
              <a:srgbClr val="000000">
                <a:alpha val="63000"/>
              </a:srgbClr>
            </a:outerShdw>
          </a:effectLst>
        </p:spPr>
        <p:txBody>
          <a:bodyPr lIns="0" tIns="0" rIns="0" bIns="0" anchor="ctr"/>
          <a:lstStyle/>
          <a:p>
            <a:pPr>
              <a:defRPr>
                <a:solidFill>
                  <a:srgbClr val="FFFFFF"/>
                </a:solidFill>
              </a:defRPr>
            </a:pPr>
            <a:endParaRPr sz="900"/>
          </a:p>
        </p:txBody>
      </p:sp>
      <p:cxnSp>
        <p:nvCxnSpPr>
          <p:cNvPr id="19" name="Straight Connector 18">
            <a:extLst>
              <a:ext uri="{FF2B5EF4-FFF2-40B4-BE49-F238E27FC236}">
                <a16:creationId xmlns:a16="http://schemas.microsoft.com/office/drawing/2014/main" id="{123F63E7-7C86-473D-A8F7-E93ACD6B3974}"/>
              </a:ext>
            </a:extLst>
          </p:cNvPr>
          <p:cNvCxnSpPr>
            <a:cxnSpLocks/>
          </p:cNvCxnSpPr>
          <p:nvPr/>
        </p:nvCxnSpPr>
        <p:spPr>
          <a:xfrm>
            <a:off x="6105914" y="1199449"/>
            <a:ext cx="0" cy="5239194"/>
          </a:xfrm>
          <a:prstGeom prst="line">
            <a:avLst/>
          </a:prstGeom>
          <a:ln>
            <a:solidFill>
              <a:schemeClr val="accent1">
                <a:lumMod val="50000"/>
              </a:schemeClr>
            </a:solidFill>
            <a:prstDash val="sysDot"/>
          </a:ln>
        </p:spPr>
        <p:style>
          <a:lnRef idx="3">
            <a:schemeClr val="accent1"/>
          </a:lnRef>
          <a:fillRef idx="0">
            <a:schemeClr val="accent1"/>
          </a:fillRef>
          <a:effectRef idx="2">
            <a:schemeClr val="accent1"/>
          </a:effectRef>
          <a:fontRef idx="minor">
            <a:schemeClr val="tx1"/>
          </a:fontRef>
        </p:style>
      </p:cxnSp>
      <p:sp>
        <p:nvSpPr>
          <p:cNvPr id="23" name="Content Placeholder 2">
            <a:extLst>
              <a:ext uri="{FF2B5EF4-FFF2-40B4-BE49-F238E27FC236}">
                <a16:creationId xmlns:a16="http://schemas.microsoft.com/office/drawing/2014/main" id="{3719E18B-7F6C-43D5-96BF-7F32CEB8B2D7}"/>
              </a:ext>
            </a:extLst>
          </p:cNvPr>
          <p:cNvSpPr txBox="1">
            <a:spLocks/>
          </p:cNvSpPr>
          <p:nvPr/>
        </p:nvSpPr>
        <p:spPr>
          <a:xfrm>
            <a:off x="247347" y="997161"/>
            <a:ext cx="2591104" cy="419226"/>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u="sng" dirty="0">
                <a:solidFill>
                  <a:schemeClr val="tx2">
                    <a:lumMod val="75000"/>
                  </a:schemeClr>
                </a:solidFill>
                <a:latin typeface="Helvetica Neue"/>
              </a:rPr>
              <a:t>Top Positive Person</a:t>
            </a:r>
          </a:p>
        </p:txBody>
      </p:sp>
      <p:pic>
        <p:nvPicPr>
          <p:cNvPr id="3" name="Picture 2">
            <a:extLst>
              <a:ext uri="{FF2B5EF4-FFF2-40B4-BE49-F238E27FC236}">
                <a16:creationId xmlns:a16="http://schemas.microsoft.com/office/drawing/2014/main" id="{BC636A89-BB5B-4121-84CA-5F2DE76E812F}"/>
              </a:ext>
            </a:extLst>
          </p:cNvPr>
          <p:cNvPicPr>
            <a:picLocks noChangeAspect="1"/>
          </p:cNvPicPr>
          <p:nvPr/>
        </p:nvPicPr>
        <p:blipFill>
          <a:blip r:embed="rId2"/>
          <a:stretch>
            <a:fillRect/>
          </a:stretch>
        </p:blipFill>
        <p:spPr>
          <a:xfrm>
            <a:off x="6737491" y="1459048"/>
            <a:ext cx="1956075" cy="4278356"/>
          </a:xfrm>
          <a:prstGeom prst="rect">
            <a:avLst/>
          </a:prstGeom>
        </p:spPr>
      </p:pic>
      <p:pic>
        <p:nvPicPr>
          <p:cNvPr id="5" name="Picture 4">
            <a:extLst>
              <a:ext uri="{FF2B5EF4-FFF2-40B4-BE49-F238E27FC236}">
                <a16:creationId xmlns:a16="http://schemas.microsoft.com/office/drawing/2014/main" id="{E7CF9E5B-6691-43E5-B4EC-D28979220A91}"/>
              </a:ext>
            </a:extLst>
          </p:cNvPr>
          <p:cNvPicPr>
            <a:picLocks noChangeAspect="1"/>
          </p:cNvPicPr>
          <p:nvPr/>
        </p:nvPicPr>
        <p:blipFill>
          <a:blip r:embed="rId3"/>
          <a:stretch>
            <a:fillRect/>
          </a:stretch>
        </p:blipFill>
        <p:spPr>
          <a:xfrm>
            <a:off x="9548288" y="1437034"/>
            <a:ext cx="1891232" cy="4321511"/>
          </a:xfrm>
          <a:prstGeom prst="rect">
            <a:avLst/>
          </a:prstGeom>
        </p:spPr>
      </p:pic>
      <p:sp>
        <p:nvSpPr>
          <p:cNvPr id="27" name="Content Placeholder 2">
            <a:extLst>
              <a:ext uri="{FF2B5EF4-FFF2-40B4-BE49-F238E27FC236}">
                <a16:creationId xmlns:a16="http://schemas.microsoft.com/office/drawing/2014/main" id="{02442110-E0A0-4689-95B7-A5051FEEBE5B}"/>
              </a:ext>
            </a:extLst>
          </p:cNvPr>
          <p:cNvSpPr txBox="1">
            <a:spLocks/>
          </p:cNvSpPr>
          <p:nvPr/>
        </p:nvSpPr>
        <p:spPr>
          <a:xfrm>
            <a:off x="6245578" y="1002214"/>
            <a:ext cx="2872132" cy="41417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u="sng" dirty="0">
                <a:solidFill>
                  <a:schemeClr val="tx2">
                    <a:lumMod val="75000"/>
                  </a:schemeClr>
                </a:solidFill>
                <a:latin typeface="Helvetica Neue"/>
              </a:rPr>
              <a:t>Top Negative Person</a:t>
            </a:r>
          </a:p>
        </p:txBody>
      </p:sp>
      <p:pic>
        <p:nvPicPr>
          <p:cNvPr id="12" name="Picture 11">
            <a:extLst>
              <a:ext uri="{FF2B5EF4-FFF2-40B4-BE49-F238E27FC236}">
                <a16:creationId xmlns:a16="http://schemas.microsoft.com/office/drawing/2014/main" id="{7C293426-BA40-4701-AD1E-50AE35E99AB7}"/>
              </a:ext>
            </a:extLst>
          </p:cNvPr>
          <p:cNvPicPr>
            <a:picLocks noChangeAspect="1"/>
          </p:cNvPicPr>
          <p:nvPr/>
        </p:nvPicPr>
        <p:blipFill>
          <a:blip r:embed="rId4"/>
          <a:stretch>
            <a:fillRect/>
          </a:stretch>
        </p:blipFill>
        <p:spPr>
          <a:xfrm>
            <a:off x="551785" y="1416387"/>
            <a:ext cx="1638309" cy="4257805"/>
          </a:xfrm>
          <a:prstGeom prst="rect">
            <a:avLst/>
          </a:prstGeom>
        </p:spPr>
      </p:pic>
      <p:pic>
        <p:nvPicPr>
          <p:cNvPr id="14" name="Picture 13">
            <a:extLst>
              <a:ext uri="{FF2B5EF4-FFF2-40B4-BE49-F238E27FC236}">
                <a16:creationId xmlns:a16="http://schemas.microsoft.com/office/drawing/2014/main" id="{53BBE0B5-7928-4005-AC7F-3A49AC2A347A}"/>
              </a:ext>
            </a:extLst>
          </p:cNvPr>
          <p:cNvPicPr>
            <a:picLocks noChangeAspect="1"/>
          </p:cNvPicPr>
          <p:nvPr/>
        </p:nvPicPr>
        <p:blipFill>
          <a:blip r:embed="rId5"/>
          <a:stretch>
            <a:fillRect/>
          </a:stretch>
        </p:blipFill>
        <p:spPr>
          <a:xfrm>
            <a:off x="3061480" y="1437034"/>
            <a:ext cx="2091540" cy="4246461"/>
          </a:xfrm>
          <a:prstGeom prst="rect">
            <a:avLst/>
          </a:prstGeom>
        </p:spPr>
      </p:pic>
      <p:sp>
        <p:nvSpPr>
          <p:cNvPr id="29" name="Content Placeholder 2">
            <a:extLst>
              <a:ext uri="{FF2B5EF4-FFF2-40B4-BE49-F238E27FC236}">
                <a16:creationId xmlns:a16="http://schemas.microsoft.com/office/drawing/2014/main" id="{1995CA6E-63DF-4E8B-B9CF-A32EE9CD2987}"/>
              </a:ext>
            </a:extLst>
          </p:cNvPr>
          <p:cNvSpPr txBox="1">
            <a:spLocks/>
          </p:cNvSpPr>
          <p:nvPr/>
        </p:nvSpPr>
        <p:spPr>
          <a:xfrm>
            <a:off x="2865520" y="1017808"/>
            <a:ext cx="3189405" cy="419226"/>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u="sng" dirty="0">
                <a:solidFill>
                  <a:schemeClr val="tx2">
                    <a:lumMod val="75000"/>
                  </a:schemeClr>
                </a:solidFill>
                <a:latin typeface="Helvetica Neue"/>
              </a:rPr>
              <a:t>Top Positive Organization</a:t>
            </a:r>
          </a:p>
        </p:txBody>
      </p:sp>
      <p:sp>
        <p:nvSpPr>
          <p:cNvPr id="30" name="Content Placeholder 2">
            <a:extLst>
              <a:ext uri="{FF2B5EF4-FFF2-40B4-BE49-F238E27FC236}">
                <a16:creationId xmlns:a16="http://schemas.microsoft.com/office/drawing/2014/main" id="{EEC70A51-B2FC-48A2-8810-E3E4F5947FA2}"/>
              </a:ext>
            </a:extLst>
          </p:cNvPr>
          <p:cNvSpPr txBox="1">
            <a:spLocks/>
          </p:cNvSpPr>
          <p:nvPr/>
        </p:nvSpPr>
        <p:spPr>
          <a:xfrm>
            <a:off x="8947543" y="1024982"/>
            <a:ext cx="3239303" cy="508110"/>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u="sng" dirty="0">
                <a:solidFill>
                  <a:schemeClr val="tx2">
                    <a:lumMod val="75000"/>
                  </a:schemeClr>
                </a:solidFill>
                <a:latin typeface="Helvetica Neue"/>
              </a:rPr>
              <a:t>Top Negative Organization</a:t>
            </a:r>
          </a:p>
        </p:txBody>
      </p:sp>
    </p:spTree>
    <p:extLst>
      <p:ext uri="{BB962C8B-B14F-4D97-AF65-F5344CB8AC3E}">
        <p14:creationId xmlns:p14="http://schemas.microsoft.com/office/powerpoint/2010/main" val="8046684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382F2-5B4D-48F5-A3BF-82D09AFEBDD4}"/>
              </a:ext>
            </a:extLst>
          </p:cNvPr>
          <p:cNvSpPr>
            <a:spLocks noGrp="1"/>
          </p:cNvSpPr>
          <p:nvPr>
            <p:ph type="title"/>
          </p:nvPr>
        </p:nvSpPr>
        <p:spPr>
          <a:xfrm>
            <a:off x="962025" y="0"/>
            <a:ext cx="10515600" cy="1010166"/>
          </a:xfrm>
        </p:spPr>
        <p:txBody>
          <a:bodyPr>
            <a:normAutofit/>
          </a:bodyPr>
          <a:lstStyle/>
          <a:p>
            <a:r>
              <a:rPr lang="en-US" dirty="0">
                <a:solidFill>
                  <a:schemeClr val="accent1">
                    <a:lumMod val="50000"/>
                  </a:schemeClr>
                </a:solidFill>
                <a:latin typeface="Helvetica Neue"/>
              </a:rPr>
              <a:t>Topic Modeling</a:t>
            </a:r>
          </a:p>
        </p:txBody>
      </p:sp>
      <p:sp>
        <p:nvSpPr>
          <p:cNvPr id="7" name="任意多边形 7">
            <a:extLst>
              <a:ext uri="{FF2B5EF4-FFF2-40B4-BE49-F238E27FC236}">
                <a16:creationId xmlns:a16="http://schemas.microsoft.com/office/drawing/2014/main" id="{9B9016C0-2B64-4F7E-9F04-5DE776E7B2EB}"/>
              </a:ext>
            </a:extLst>
          </p:cNvPr>
          <p:cNvSpPr/>
          <p:nvPr/>
        </p:nvSpPr>
        <p:spPr>
          <a:xfrm>
            <a:off x="142875" y="303639"/>
            <a:ext cx="399746" cy="4616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1495" y="21600"/>
                </a:lnTo>
                <a:lnTo>
                  <a:pt x="0" y="21600"/>
                </a:lnTo>
                <a:lnTo>
                  <a:pt x="0" y="0"/>
                </a:lnTo>
                <a:close/>
              </a:path>
            </a:pathLst>
          </a:custGeom>
          <a:gradFill>
            <a:gsLst>
              <a:gs pos="0">
                <a:srgbClr val="4E5458"/>
              </a:gs>
              <a:gs pos="50000">
                <a:srgbClr val="253239"/>
              </a:gs>
              <a:gs pos="100000">
                <a:srgbClr val="202D33"/>
              </a:gs>
            </a:gsLst>
            <a:lin ang="5400000"/>
          </a:gradFill>
          <a:ln w="12700">
            <a:solidFill>
              <a:schemeClr val="accent1"/>
            </a:solidFill>
            <a:miter/>
          </a:ln>
          <a:effectLst>
            <a:outerShdw blurRad="127000" dist="38100" dir="5400000" rotWithShape="0">
              <a:srgbClr val="000000">
                <a:alpha val="63000"/>
              </a:srgbClr>
            </a:outerShdw>
          </a:effectLst>
        </p:spPr>
        <p:txBody>
          <a:bodyPr lIns="0" tIns="0" rIns="0" bIns="0" anchor="ctr"/>
          <a:lstStyle/>
          <a:p>
            <a:pPr>
              <a:defRPr>
                <a:solidFill>
                  <a:srgbClr val="FFFFFF"/>
                </a:solidFill>
              </a:defRPr>
            </a:pPr>
            <a:endParaRPr sz="900"/>
          </a:p>
        </p:txBody>
      </p:sp>
      <p:sp>
        <p:nvSpPr>
          <p:cNvPr id="8" name="任意多边形 12">
            <a:extLst>
              <a:ext uri="{FF2B5EF4-FFF2-40B4-BE49-F238E27FC236}">
                <a16:creationId xmlns:a16="http://schemas.microsoft.com/office/drawing/2014/main" id="{E665B158-281E-4857-A5F5-109AE9AC8284}"/>
              </a:ext>
            </a:extLst>
          </p:cNvPr>
          <p:cNvSpPr/>
          <p:nvPr/>
        </p:nvSpPr>
        <p:spPr>
          <a:xfrm>
            <a:off x="415043" y="303639"/>
            <a:ext cx="325710" cy="461600"/>
          </a:xfrm>
          <a:custGeom>
            <a:avLst/>
            <a:gdLst/>
            <a:ahLst/>
            <a:cxnLst>
              <a:cxn ang="0">
                <a:pos x="wd2" y="hd2"/>
              </a:cxn>
              <a:cxn ang="5400000">
                <a:pos x="wd2" y="hd2"/>
              </a:cxn>
              <a:cxn ang="10800000">
                <a:pos x="wd2" y="hd2"/>
              </a:cxn>
              <a:cxn ang="16200000">
                <a:pos x="wd2" y="hd2"/>
              </a:cxn>
            </a:cxnLst>
            <a:rect l="0" t="0" r="r" b="b"/>
            <a:pathLst>
              <a:path w="21600" h="21600" extrusionOk="0">
                <a:moveTo>
                  <a:pt x="12402" y="0"/>
                </a:moveTo>
                <a:lnTo>
                  <a:pt x="21600" y="0"/>
                </a:lnTo>
                <a:lnTo>
                  <a:pt x="9198" y="21600"/>
                </a:lnTo>
                <a:lnTo>
                  <a:pt x="0" y="21600"/>
                </a:lnTo>
                <a:lnTo>
                  <a:pt x="12402" y="0"/>
                </a:lnTo>
                <a:close/>
              </a:path>
            </a:pathLst>
          </a:custGeom>
          <a:gradFill>
            <a:gsLst>
              <a:gs pos="0">
                <a:srgbClr val="4E5458"/>
              </a:gs>
              <a:gs pos="50000">
                <a:srgbClr val="253239"/>
              </a:gs>
              <a:gs pos="100000">
                <a:srgbClr val="202D33"/>
              </a:gs>
            </a:gsLst>
            <a:lin ang="5400000"/>
          </a:gradFill>
          <a:ln w="12700">
            <a:solidFill>
              <a:schemeClr val="accent1"/>
            </a:solidFill>
            <a:miter/>
          </a:ln>
          <a:effectLst>
            <a:outerShdw blurRad="127000" dist="38100" dir="5400000" rotWithShape="0">
              <a:srgbClr val="000000">
                <a:alpha val="63000"/>
              </a:srgbClr>
            </a:outerShdw>
          </a:effectLst>
        </p:spPr>
        <p:txBody>
          <a:bodyPr lIns="0" tIns="0" rIns="0" bIns="0" anchor="ctr"/>
          <a:lstStyle/>
          <a:p>
            <a:pPr>
              <a:defRPr>
                <a:solidFill>
                  <a:srgbClr val="FFFFFF"/>
                </a:solidFill>
              </a:defRPr>
            </a:pPr>
            <a:endParaRPr sz="900"/>
          </a:p>
        </p:txBody>
      </p:sp>
      <p:sp>
        <p:nvSpPr>
          <p:cNvPr id="11" name="Content Placeholder 2">
            <a:extLst>
              <a:ext uri="{FF2B5EF4-FFF2-40B4-BE49-F238E27FC236}">
                <a16:creationId xmlns:a16="http://schemas.microsoft.com/office/drawing/2014/main" id="{F44336DA-3F0D-4087-A900-72D48D8A2AAC}"/>
              </a:ext>
            </a:extLst>
          </p:cNvPr>
          <p:cNvSpPr txBox="1">
            <a:spLocks/>
          </p:cNvSpPr>
          <p:nvPr/>
        </p:nvSpPr>
        <p:spPr>
          <a:xfrm>
            <a:off x="415043" y="1088946"/>
            <a:ext cx="1952237" cy="61897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u="sng" dirty="0">
                <a:latin typeface="Helvetica Neue"/>
              </a:rPr>
              <a:t>TF-IDF</a:t>
            </a:r>
          </a:p>
        </p:txBody>
      </p:sp>
      <p:pic>
        <p:nvPicPr>
          <p:cNvPr id="18" name="Picture 17">
            <a:extLst>
              <a:ext uri="{FF2B5EF4-FFF2-40B4-BE49-F238E27FC236}">
                <a16:creationId xmlns:a16="http://schemas.microsoft.com/office/drawing/2014/main" id="{AB01E357-E52A-4D7E-B2BE-DA88BDDE0106}"/>
              </a:ext>
            </a:extLst>
          </p:cNvPr>
          <p:cNvPicPr>
            <a:picLocks noChangeAspect="1"/>
          </p:cNvPicPr>
          <p:nvPr/>
        </p:nvPicPr>
        <p:blipFill rotWithShape="1">
          <a:blip r:embed="rId2"/>
          <a:srcRect b="25884"/>
          <a:stretch/>
        </p:blipFill>
        <p:spPr>
          <a:xfrm>
            <a:off x="142875" y="1541776"/>
            <a:ext cx="3662117" cy="5012585"/>
          </a:xfrm>
          <a:prstGeom prst="rect">
            <a:avLst/>
          </a:prstGeom>
        </p:spPr>
      </p:pic>
      <p:pic>
        <p:nvPicPr>
          <p:cNvPr id="20" name="Picture 19">
            <a:extLst>
              <a:ext uri="{FF2B5EF4-FFF2-40B4-BE49-F238E27FC236}">
                <a16:creationId xmlns:a16="http://schemas.microsoft.com/office/drawing/2014/main" id="{AA5E372E-3B45-4A93-9031-7DAB69B09E57}"/>
              </a:ext>
            </a:extLst>
          </p:cNvPr>
          <p:cNvPicPr>
            <a:picLocks noChangeAspect="1"/>
          </p:cNvPicPr>
          <p:nvPr/>
        </p:nvPicPr>
        <p:blipFill>
          <a:blip r:embed="rId3"/>
          <a:stretch>
            <a:fillRect/>
          </a:stretch>
        </p:blipFill>
        <p:spPr>
          <a:xfrm>
            <a:off x="3648193" y="1462997"/>
            <a:ext cx="3648075" cy="1966004"/>
          </a:xfrm>
          <a:prstGeom prst="rect">
            <a:avLst/>
          </a:prstGeom>
        </p:spPr>
      </p:pic>
      <p:sp>
        <p:nvSpPr>
          <p:cNvPr id="21" name="Content Placeholder 2">
            <a:extLst>
              <a:ext uri="{FF2B5EF4-FFF2-40B4-BE49-F238E27FC236}">
                <a16:creationId xmlns:a16="http://schemas.microsoft.com/office/drawing/2014/main" id="{84D66864-19B0-4140-AE32-B7640450A2AB}"/>
              </a:ext>
            </a:extLst>
          </p:cNvPr>
          <p:cNvSpPr txBox="1">
            <a:spLocks/>
          </p:cNvSpPr>
          <p:nvPr/>
        </p:nvSpPr>
        <p:spPr>
          <a:xfrm>
            <a:off x="3804992" y="1088946"/>
            <a:ext cx="3388287" cy="61897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u="sng" dirty="0">
                <a:latin typeface="Helvetica Neue"/>
              </a:rPr>
              <a:t>Topic Coherence Score</a:t>
            </a:r>
          </a:p>
        </p:txBody>
      </p:sp>
      <p:sp>
        <p:nvSpPr>
          <p:cNvPr id="23" name="TextBox 22">
            <a:extLst>
              <a:ext uri="{FF2B5EF4-FFF2-40B4-BE49-F238E27FC236}">
                <a16:creationId xmlns:a16="http://schemas.microsoft.com/office/drawing/2014/main" id="{AD28F7F0-3112-43A0-B0D7-DC21857FEFCB}"/>
              </a:ext>
            </a:extLst>
          </p:cNvPr>
          <p:cNvSpPr txBox="1"/>
          <p:nvPr/>
        </p:nvSpPr>
        <p:spPr>
          <a:xfrm>
            <a:off x="7762240" y="755110"/>
            <a:ext cx="4429759" cy="707886"/>
          </a:xfrm>
          <a:prstGeom prst="rect">
            <a:avLst/>
          </a:prstGeom>
          <a:noFill/>
        </p:spPr>
        <p:txBody>
          <a:bodyPr wrap="square">
            <a:spAutoFit/>
          </a:bodyPr>
          <a:lstStyle/>
          <a:p>
            <a:r>
              <a:rPr lang="en-US" sz="2000" b="1" u="sng" dirty="0">
                <a:latin typeface="Helvetica Neue"/>
              </a:rPr>
              <a:t>Visualizing topics as distributions over words (Model 7)</a:t>
            </a:r>
          </a:p>
        </p:txBody>
      </p:sp>
      <p:pic>
        <p:nvPicPr>
          <p:cNvPr id="25" name="Picture 24">
            <a:extLst>
              <a:ext uri="{FF2B5EF4-FFF2-40B4-BE49-F238E27FC236}">
                <a16:creationId xmlns:a16="http://schemas.microsoft.com/office/drawing/2014/main" id="{E56DE359-1E43-4A9C-87F3-95D78D748718}"/>
              </a:ext>
            </a:extLst>
          </p:cNvPr>
          <p:cNvPicPr>
            <a:picLocks noChangeAspect="1"/>
          </p:cNvPicPr>
          <p:nvPr/>
        </p:nvPicPr>
        <p:blipFill>
          <a:blip r:embed="rId4"/>
          <a:stretch>
            <a:fillRect/>
          </a:stretch>
        </p:blipFill>
        <p:spPr>
          <a:xfrm>
            <a:off x="7453067" y="1541776"/>
            <a:ext cx="4643179" cy="3406144"/>
          </a:xfrm>
          <a:prstGeom prst="rect">
            <a:avLst/>
          </a:prstGeom>
        </p:spPr>
      </p:pic>
      <p:sp>
        <p:nvSpPr>
          <p:cNvPr id="29" name="TextBox 28">
            <a:extLst>
              <a:ext uri="{FF2B5EF4-FFF2-40B4-BE49-F238E27FC236}">
                <a16:creationId xmlns:a16="http://schemas.microsoft.com/office/drawing/2014/main" id="{4F3094D3-F3BA-4C3E-80CB-9C22EA47039F}"/>
              </a:ext>
            </a:extLst>
          </p:cNvPr>
          <p:cNvSpPr txBox="1"/>
          <p:nvPr/>
        </p:nvSpPr>
        <p:spPr>
          <a:xfrm>
            <a:off x="3303070" y="3547973"/>
            <a:ext cx="4338320" cy="1200329"/>
          </a:xfrm>
          <a:prstGeom prst="rect">
            <a:avLst/>
          </a:prstGeom>
        </p:spPr>
        <p:style>
          <a:lnRef idx="1">
            <a:schemeClr val="accent5"/>
          </a:lnRef>
          <a:fillRef idx="2">
            <a:schemeClr val="accent5"/>
          </a:fillRef>
          <a:effectRef idx="1">
            <a:schemeClr val="accent5"/>
          </a:effectRef>
          <a:fontRef idx="minor">
            <a:schemeClr val="dk1"/>
          </a:fontRef>
        </p:style>
        <p:txBody>
          <a:bodyPr wrap="square">
            <a:spAutoFit/>
          </a:bodyPr>
          <a:lstStyle/>
          <a:p>
            <a:r>
              <a:rPr lang="en-US" b="1" dirty="0">
                <a:latin typeface="Helvetica Neue"/>
              </a:rPr>
              <a:t>Based on the topic coherence score and less overlapping, model 7 is the best suitable model for discovering the abstract “topics”.</a:t>
            </a:r>
          </a:p>
        </p:txBody>
      </p:sp>
      <p:pic>
        <p:nvPicPr>
          <p:cNvPr id="31" name="Picture 30">
            <a:extLst>
              <a:ext uri="{FF2B5EF4-FFF2-40B4-BE49-F238E27FC236}">
                <a16:creationId xmlns:a16="http://schemas.microsoft.com/office/drawing/2014/main" id="{5A114B6C-D3DC-4E6C-BF59-9833267B5B50}"/>
              </a:ext>
            </a:extLst>
          </p:cNvPr>
          <p:cNvPicPr>
            <a:picLocks noChangeAspect="1"/>
          </p:cNvPicPr>
          <p:nvPr/>
        </p:nvPicPr>
        <p:blipFill>
          <a:blip r:embed="rId5"/>
          <a:stretch>
            <a:fillRect/>
          </a:stretch>
        </p:blipFill>
        <p:spPr>
          <a:xfrm>
            <a:off x="3199896" y="4867275"/>
            <a:ext cx="8896350" cy="1990725"/>
          </a:xfrm>
          <a:prstGeom prst="rect">
            <a:avLst/>
          </a:prstGeom>
        </p:spPr>
      </p:pic>
    </p:spTree>
    <p:extLst>
      <p:ext uri="{BB962C8B-B14F-4D97-AF65-F5344CB8AC3E}">
        <p14:creationId xmlns:p14="http://schemas.microsoft.com/office/powerpoint/2010/main" val="2010294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C8479-6BE5-4C55-8AD9-B91FF2D5B7F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52EE474-6F91-4E4C-A9BC-A59A764ACCBB}"/>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36FE6903-7103-4549-9042-D11C09FC6F87}"/>
              </a:ext>
            </a:extLst>
          </p:cNvPr>
          <p:cNvPicPr>
            <a:picLocks noChangeAspect="1"/>
          </p:cNvPicPr>
          <p:nvPr/>
        </p:nvPicPr>
        <p:blipFill>
          <a:blip r:embed="rId2"/>
          <a:stretch>
            <a:fillRect/>
          </a:stretch>
        </p:blipFill>
        <p:spPr>
          <a:xfrm>
            <a:off x="0" y="-1"/>
            <a:ext cx="12192000" cy="6843713"/>
          </a:xfrm>
          <a:prstGeom prst="rect">
            <a:avLst/>
          </a:prstGeom>
        </p:spPr>
      </p:pic>
      <p:sp>
        <p:nvSpPr>
          <p:cNvPr id="5" name="Rectangle 4">
            <a:extLst>
              <a:ext uri="{FF2B5EF4-FFF2-40B4-BE49-F238E27FC236}">
                <a16:creationId xmlns:a16="http://schemas.microsoft.com/office/drawing/2014/main" id="{213C46D3-01B4-4389-819A-C142C7387423}"/>
              </a:ext>
            </a:extLst>
          </p:cNvPr>
          <p:cNvSpPr/>
          <p:nvPr/>
        </p:nvSpPr>
        <p:spPr>
          <a:xfrm>
            <a:off x="0" y="14288"/>
            <a:ext cx="12192000" cy="6843713"/>
          </a:xfrm>
          <a:prstGeom prst="rect">
            <a:avLst/>
          </a:prstGeom>
          <a:solidFill>
            <a:schemeClr val="accent5">
              <a:lumMod val="60000"/>
              <a:lumOff val="40000"/>
              <a:alpha val="80000"/>
            </a:schemeClr>
          </a:solidFill>
          <a:ln>
            <a:solidFill>
              <a:srgbClr val="2F528F">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C7B10053-85C9-4D26-8BEA-399736E061D4}"/>
              </a:ext>
            </a:extLst>
          </p:cNvPr>
          <p:cNvSpPr txBox="1">
            <a:spLocks/>
          </p:cNvSpPr>
          <p:nvPr/>
        </p:nvSpPr>
        <p:spPr>
          <a:xfrm>
            <a:off x="838200" y="18255"/>
            <a:ext cx="10515600" cy="99139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solidFill>
                  <a:schemeClr val="accent1">
                    <a:lumMod val="50000"/>
                  </a:schemeClr>
                </a:solidFill>
                <a:latin typeface="Helvetica Neue"/>
              </a:rPr>
              <a:t>Actionable Recommendations</a:t>
            </a:r>
          </a:p>
        </p:txBody>
      </p:sp>
      <p:sp>
        <p:nvSpPr>
          <p:cNvPr id="7" name="Content Placeholder 2">
            <a:extLst>
              <a:ext uri="{FF2B5EF4-FFF2-40B4-BE49-F238E27FC236}">
                <a16:creationId xmlns:a16="http://schemas.microsoft.com/office/drawing/2014/main" id="{10F5FD8C-C6DD-44F2-B7FD-A8ED461352F9}"/>
              </a:ext>
            </a:extLst>
          </p:cNvPr>
          <p:cNvSpPr txBox="1">
            <a:spLocks/>
          </p:cNvSpPr>
          <p:nvPr/>
        </p:nvSpPr>
        <p:spPr>
          <a:xfrm>
            <a:off x="838200" y="967581"/>
            <a:ext cx="10515600" cy="9913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latin typeface="Helvetica Neue"/>
              </a:rPr>
              <a:t>Violation, crime, hate crime, shooting and some other related topics are the concerns of the population of Illinois. </a:t>
            </a:r>
          </a:p>
        </p:txBody>
      </p:sp>
      <p:sp>
        <p:nvSpPr>
          <p:cNvPr id="8" name="任意多边形 7">
            <a:extLst>
              <a:ext uri="{FF2B5EF4-FFF2-40B4-BE49-F238E27FC236}">
                <a16:creationId xmlns:a16="http://schemas.microsoft.com/office/drawing/2014/main" id="{7EB67902-6AE2-49D9-ABEC-3A8888FDA2CB}"/>
              </a:ext>
            </a:extLst>
          </p:cNvPr>
          <p:cNvSpPr/>
          <p:nvPr/>
        </p:nvSpPr>
        <p:spPr>
          <a:xfrm>
            <a:off x="0" y="303639"/>
            <a:ext cx="399746" cy="4616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1495" y="21600"/>
                </a:lnTo>
                <a:lnTo>
                  <a:pt x="0" y="21600"/>
                </a:lnTo>
                <a:lnTo>
                  <a:pt x="0" y="0"/>
                </a:lnTo>
                <a:close/>
              </a:path>
            </a:pathLst>
          </a:custGeom>
          <a:gradFill>
            <a:gsLst>
              <a:gs pos="0">
                <a:srgbClr val="4E5458"/>
              </a:gs>
              <a:gs pos="50000">
                <a:srgbClr val="253239"/>
              </a:gs>
              <a:gs pos="100000">
                <a:srgbClr val="202D33"/>
              </a:gs>
            </a:gsLst>
            <a:lin ang="5400000"/>
          </a:gradFill>
          <a:ln w="12700">
            <a:solidFill>
              <a:schemeClr val="accent1"/>
            </a:solidFill>
            <a:miter/>
          </a:ln>
          <a:effectLst>
            <a:outerShdw blurRad="127000" dist="38100" dir="5400000" rotWithShape="0">
              <a:srgbClr val="000000">
                <a:alpha val="63000"/>
              </a:srgbClr>
            </a:outerShdw>
          </a:effectLst>
        </p:spPr>
        <p:txBody>
          <a:bodyPr lIns="0" tIns="0" rIns="0" bIns="0" anchor="ctr"/>
          <a:lstStyle/>
          <a:p>
            <a:pPr>
              <a:defRPr>
                <a:solidFill>
                  <a:srgbClr val="FFFFFF"/>
                </a:solidFill>
              </a:defRPr>
            </a:pPr>
            <a:endParaRPr sz="900"/>
          </a:p>
        </p:txBody>
      </p:sp>
      <p:sp>
        <p:nvSpPr>
          <p:cNvPr id="9" name="任意多边形 12">
            <a:extLst>
              <a:ext uri="{FF2B5EF4-FFF2-40B4-BE49-F238E27FC236}">
                <a16:creationId xmlns:a16="http://schemas.microsoft.com/office/drawing/2014/main" id="{CF0CC2D2-68C8-4574-AB62-195882E6B77D}"/>
              </a:ext>
            </a:extLst>
          </p:cNvPr>
          <p:cNvSpPr/>
          <p:nvPr/>
        </p:nvSpPr>
        <p:spPr>
          <a:xfrm>
            <a:off x="272168" y="303639"/>
            <a:ext cx="325710" cy="461600"/>
          </a:xfrm>
          <a:custGeom>
            <a:avLst/>
            <a:gdLst/>
            <a:ahLst/>
            <a:cxnLst>
              <a:cxn ang="0">
                <a:pos x="wd2" y="hd2"/>
              </a:cxn>
              <a:cxn ang="5400000">
                <a:pos x="wd2" y="hd2"/>
              </a:cxn>
              <a:cxn ang="10800000">
                <a:pos x="wd2" y="hd2"/>
              </a:cxn>
              <a:cxn ang="16200000">
                <a:pos x="wd2" y="hd2"/>
              </a:cxn>
            </a:cxnLst>
            <a:rect l="0" t="0" r="r" b="b"/>
            <a:pathLst>
              <a:path w="21600" h="21600" extrusionOk="0">
                <a:moveTo>
                  <a:pt x="12402" y="0"/>
                </a:moveTo>
                <a:lnTo>
                  <a:pt x="21600" y="0"/>
                </a:lnTo>
                <a:lnTo>
                  <a:pt x="9198" y="21600"/>
                </a:lnTo>
                <a:lnTo>
                  <a:pt x="0" y="21600"/>
                </a:lnTo>
                <a:lnTo>
                  <a:pt x="12402" y="0"/>
                </a:lnTo>
                <a:close/>
              </a:path>
            </a:pathLst>
          </a:custGeom>
          <a:gradFill>
            <a:gsLst>
              <a:gs pos="0">
                <a:srgbClr val="4E5458"/>
              </a:gs>
              <a:gs pos="50000">
                <a:srgbClr val="253239"/>
              </a:gs>
              <a:gs pos="100000">
                <a:srgbClr val="202D33"/>
              </a:gs>
            </a:gsLst>
            <a:lin ang="5400000"/>
          </a:gradFill>
          <a:ln w="12700">
            <a:solidFill>
              <a:schemeClr val="accent1"/>
            </a:solidFill>
            <a:miter/>
          </a:ln>
          <a:effectLst>
            <a:outerShdw blurRad="127000" dist="38100" dir="5400000" rotWithShape="0">
              <a:srgbClr val="000000">
                <a:alpha val="63000"/>
              </a:srgbClr>
            </a:outerShdw>
          </a:effectLst>
        </p:spPr>
        <p:txBody>
          <a:bodyPr lIns="0" tIns="0" rIns="0" bIns="0" anchor="ctr"/>
          <a:lstStyle/>
          <a:p>
            <a:pPr>
              <a:defRPr>
                <a:solidFill>
                  <a:srgbClr val="FFFFFF"/>
                </a:solidFill>
              </a:defRPr>
            </a:pPr>
            <a:endParaRPr sz="900"/>
          </a:p>
        </p:txBody>
      </p:sp>
      <p:sp>
        <p:nvSpPr>
          <p:cNvPr id="10" name="TextBox 9">
            <a:extLst>
              <a:ext uri="{FF2B5EF4-FFF2-40B4-BE49-F238E27FC236}">
                <a16:creationId xmlns:a16="http://schemas.microsoft.com/office/drawing/2014/main" id="{91FC35D2-16A2-41A5-947D-E404FF7A7DEA}"/>
              </a:ext>
            </a:extLst>
          </p:cNvPr>
          <p:cNvSpPr txBox="1"/>
          <p:nvPr/>
        </p:nvSpPr>
        <p:spPr>
          <a:xfrm>
            <a:off x="1471613" y="1738095"/>
            <a:ext cx="10082212" cy="830997"/>
          </a:xfrm>
          <a:prstGeom prst="rect">
            <a:avLst/>
          </a:prstGeom>
          <a:noFill/>
        </p:spPr>
        <p:txBody>
          <a:bodyPr wrap="square">
            <a:spAutoFit/>
          </a:bodyPr>
          <a:lstStyle/>
          <a:p>
            <a:r>
              <a:rPr lang="en-US" sz="2400" dirty="0">
                <a:latin typeface="Helvetica Neue"/>
              </a:rPr>
              <a:t>Law enforcement organization/police should be more active to reduce violence and ensure safety </a:t>
            </a:r>
          </a:p>
        </p:txBody>
      </p:sp>
      <p:sp>
        <p:nvSpPr>
          <p:cNvPr id="11" name="Arrow: Right 10">
            <a:extLst>
              <a:ext uri="{FF2B5EF4-FFF2-40B4-BE49-F238E27FC236}">
                <a16:creationId xmlns:a16="http://schemas.microsoft.com/office/drawing/2014/main" id="{581FC9CA-3C18-4084-8ACE-0E94F32D70BC}"/>
              </a:ext>
            </a:extLst>
          </p:cNvPr>
          <p:cNvSpPr/>
          <p:nvPr/>
        </p:nvSpPr>
        <p:spPr>
          <a:xfrm>
            <a:off x="991791" y="1727995"/>
            <a:ext cx="428625" cy="56514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accent1">
                  <a:lumMod val="50000"/>
                </a:schemeClr>
              </a:solidFill>
              <a:latin typeface="Helvetica Neue"/>
            </a:endParaRPr>
          </a:p>
        </p:txBody>
      </p:sp>
      <p:sp>
        <p:nvSpPr>
          <p:cNvPr id="12" name="Content Placeholder 2">
            <a:extLst>
              <a:ext uri="{FF2B5EF4-FFF2-40B4-BE49-F238E27FC236}">
                <a16:creationId xmlns:a16="http://schemas.microsoft.com/office/drawing/2014/main" id="{0E1462E0-2A4A-4974-A6EC-864E9309C5F6}"/>
              </a:ext>
            </a:extLst>
          </p:cNvPr>
          <p:cNvSpPr txBox="1">
            <a:spLocks/>
          </p:cNvSpPr>
          <p:nvPr/>
        </p:nvSpPr>
        <p:spPr>
          <a:xfrm>
            <a:off x="851954" y="2668669"/>
            <a:ext cx="10515600" cy="5651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latin typeface="Helvetica Neue"/>
              </a:rPr>
              <a:t>Higher tax is an reason for leaving Illinois. </a:t>
            </a:r>
          </a:p>
        </p:txBody>
      </p:sp>
      <p:sp>
        <p:nvSpPr>
          <p:cNvPr id="13" name="TextBox 12">
            <a:extLst>
              <a:ext uri="{FF2B5EF4-FFF2-40B4-BE49-F238E27FC236}">
                <a16:creationId xmlns:a16="http://schemas.microsoft.com/office/drawing/2014/main" id="{9ADCE29A-26E6-41A6-8CE3-4BCC9ED44519}"/>
              </a:ext>
            </a:extLst>
          </p:cNvPr>
          <p:cNvSpPr txBox="1"/>
          <p:nvPr/>
        </p:nvSpPr>
        <p:spPr>
          <a:xfrm>
            <a:off x="1522811" y="3183662"/>
            <a:ext cx="10082212" cy="461665"/>
          </a:xfrm>
          <a:prstGeom prst="rect">
            <a:avLst/>
          </a:prstGeom>
          <a:noFill/>
        </p:spPr>
        <p:txBody>
          <a:bodyPr wrap="square">
            <a:spAutoFit/>
          </a:bodyPr>
          <a:lstStyle/>
          <a:p>
            <a:r>
              <a:rPr lang="en-US" sz="2400" dirty="0">
                <a:latin typeface="Helvetica Neue"/>
              </a:rPr>
              <a:t>State/City should consider the issue</a:t>
            </a:r>
          </a:p>
        </p:txBody>
      </p:sp>
      <p:sp>
        <p:nvSpPr>
          <p:cNvPr id="14" name="Arrow: Right 13">
            <a:extLst>
              <a:ext uri="{FF2B5EF4-FFF2-40B4-BE49-F238E27FC236}">
                <a16:creationId xmlns:a16="http://schemas.microsoft.com/office/drawing/2014/main" id="{0C88CB4A-DC13-4AF6-AB60-87D9628B536A}"/>
              </a:ext>
            </a:extLst>
          </p:cNvPr>
          <p:cNvSpPr/>
          <p:nvPr/>
        </p:nvSpPr>
        <p:spPr>
          <a:xfrm>
            <a:off x="991791" y="3147969"/>
            <a:ext cx="428625" cy="56514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accent1">
                  <a:lumMod val="50000"/>
                </a:schemeClr>
              </a:solidFill>
              <a:latin typeface="Helvetica Neue"/>
            </a:endParaRPr>
          </a:p>
        </p:txBody>
      </p:sp>
      <p:sp>
        <p:nvSpPr>
          <p:cNvPr id="15" name="Content Placeholder 2">
            <a:extLst>
              <a:ext uri="{FF2B5EF4-FFF2-40B4-BE49-F238E27FC236}">
                <a16:creationId xmlns:a16="http://schemas.microsoft.com/office/drawing/2014/main" id="{68B2B4BD-3A34-49B8-BD39-47A5656753F0}"/>
              </a:ext>
            </a:extLst>
          </p:cNvPr>
          <p:cNvSpPr txBox="1">
            <a:spLocks/>
          </p:cNvSpPr>
          <p:nvPr/>
        </p:nvSpPr>
        <p:spPr>
          <a:xfrm>
            <a:off x="824446" y="3776874"/>
            <a:ext cx="10515600" cy="9913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latin typeface="Helvetica Neue"/>
              </a:rPr>
              <a:t>Great city, Chicago sports teams, jobs, businesses and services are main attractions for living in Illinois. </a:t>
            </a:r>
          </a:p>
        </p:txBody>
      </p:sp>
      <p:sp>
        <p:nvSpPr>
          <p:cNvPr id="16" name="TextBox 15">
            <a:extLst>
              <a:ext uri="{FF2B5EF4-FFF2-40B4-BE49-F238E27FC236}">
                <a16:creationId xmlns:a16="http://schemas.microsoft.com/office/drawing/2014/main" id="{1C09575E-B116-4476-A2A3-A5F90DEE8733}"/>
              </a:ext>
            </a:extLst>
          </p:cNvPr>
          <p:cNvSpPr txBox="1"/>
          <p:nvPr/>
        </p:nvSpPr>
        <p:spPr>
          <a:xfrm>
            <a:off x="1522811" y="4598703"/>
            <a:ext cx="10082212" cy="461665"/>
          </a:xfrm>
          <a:prstGeom prst="rect">
            <a:avLst/>
          </a:prstGeom>
          <a:noFill/>
        </p:spPr>
        <p:txBody>
          <a:bodyPr wrap="square">
            <a:spAutoFit/>
          </a:bodyPr>
          <a:lstStyle/>
          <a:p>
            <a:r>
              <a:rPr lang="en-US" sz="2400" dirty="0">
                <a:latin typeface="Helvetica Neue"/>
              </a:rPr>
              <a:t>State/City should promote them</a:t>
            </a:r>
          </a:p>
        </p:txBody>
      </p:sp>
      <p:sp>
        <p:nvSpPr>
          <p:cNvPr id="17" name="Arrow: Right 16">
            <a:extLst>
              <a:ext uri="{FF2B5EF4-FFF2-40B4-BE49-F238E27FC236}">
                <a16:creationId xmlns:a16="http://schemas.microsoft.com/office/drawing/2014/main" id="{4BDE33D2-14C1-4447-8DF8-8FFB819FE283}"/>
              </a:ext>
            </a:extLst>
          </p:cNvPr>
          <p:cNvSpPr/>
          <p:nvPr/>
        </p:nvSpPr>
        <p:spPr>
          <a:xfrm>
            <a:off x="991791" y="4563010"/>
            <a:ext cx="428625" cy="56514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accent1">
                  <a:lumMod val="50000"/>
                </a:schemeClr>
              </a:solidFill>
              <a:latin typeface="Helvetica Neue"/>
            </a:endParaRPr>
          </a:p>
        </p:txBody>
      </p:sp>
      <p:sp>
        <p:nvSpPr>
          <p:cNvPr id="18" name="Content Placeholder 2">
            <a:extLst>
              <a:ext uri="{FF2B5EF4-FFF2-40B4-BE49-F238E27FC236}">
                <a16:creationId xmlns:a16="http://schemas.microsoft.com/office/drawing/2014/main" id="{01A60BD8-0D96-46DD-AE88-94F3DBFE73ED}"/>
              </a:ext>
            </a:extLst>
          </p:cNvPr>
          <p:cNvSpPr txBox="1">
            <a:spLocks/>
          </p:cNvSpPr>
          <p:nvPr/>
        </p:nvSpPr>
        <p:spPr>
          <a:xfrm>
            <a:off x="824446" y="5229845"/>
            <a:ext cx="10515600" cy="8072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latin typeface="Helvetica Neue"/>
              </a:rPr>
              <a:t>Proposed Logistic Regression Model, Support Vector, Machine, and LDA Model can be used for discovering hidden topical patterns in future</a:t>
            </a:r>
          </a:p>
        </p:txBody>
      </p:sp>
      <p:sp>
        <p:nvSpPr>
          <p:cNvPr id="19" name="Content Placeholder 2">
            <a:extLst>
              <a:ext uri="{FF2B5EF4-FFF2-40B4-BE49-F238E27FC236}">
                <a16:creationId xmlns:a16="http://schemas.microsoft.com/office/drawing/2014/main" id="{72162D18-2960-4D65-9972-3355208B525C}"/>
              </a:ext>
            </a:extLst>
          </p:cNvPr>
          <p:cNvSpPr txBox="1">
            <a:spLocks/>
          </p:cNvSpPr>
          <p:nvPr/>
        </p:nvSpPr>
        <p:spPr>
          <a:xfrm>
            <a:off x="851954" y="6040396"/>
            <a:ext cx="10515600" cy="8072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latin typeface="Helvetica Neue"/>
              </a:rPr>
              <a:t>Publicize top 20 persons and organizations to attract people to stay in Illinois </a:t>
            </a:r>
          </a:p>
        </p:txBody>
      </p:sp>
    </p:spTree>
    <p:extLst>
      <p:ext uri="{BB962C8B-B14F-4D97-AF65-F5344CB8AC3E}">
        <p14:creationId xmlns:p14="http://schemas.microsoft.com/office/powerpoint/2010/main" val="35627066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2923</TotalTime>
  <Words>673</Words>
  <Application>Microsoft Office PowerPoint</Application>
  <PresentationFormat>Widescreen</PresentationFormat>
  <Paragraphs>101</Paragraphs>
  <Slides>7</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Calibri Light</vt:lpstr>
      <vt:lpstr>Helvetica Neue</vt:lpstr>
      <vt:lpstr>Wingdings</vt:lpstr>
      <vt:lpstr>Office Theme</vt:lpstr>
      <vt:lpstr>PowerPoint Presentation</vt:lpstr>
      <vt:lpstr>PowerPoint Presentation</vt:lpstr>
      <vt:lpstr>Data Overview and Methodology</vt:lpstr>
      <vt:lpstr>Sentiment Analysis and Classification</vt:lpstr>
      <vt:lpstr>PowerPoint Presentation</vt:lpstr>
      <vt:lpstr>Topic Modeling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NLP Project: Illinois Exodous</dc:title>
  <dc:creator>S M Nazarat Hossain</dc:creator>
  <cp:lastModifiedBy>S M Nazarat</cp:lastModifiedBy>
  <cp:revision>48</cp:revision>
  <dcterms:created xsi:type="dcterms:W3CDTF">2020-12-11T08:07:40Z</dcterms:created>
  <dcterms:modified xsi:type="dcterms:W3CDTF">2020-12-17T06:48:29Z</dcterms:modified>
</cp:coreProperties>
</file>

<file path=docProps/thumbnail.jpeg>
</file>